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311" r:id="rId3"/>
    <p:sldId id="256" r:id="rId5"/>
    <p:sldId id="476" r:id="rId6"/>
    <p:sldId id="477" r:id="rId7"/>
    <p:sldId id="310" r:id="rId8"/>
    <p:sldId id="259" r:id="rId9"/>
    <p:sldId id="352" r:id="rId10"/>
    <p:sldId id="353" r:id="rId11"/>
    <p:sldId id="354" r:id="rId12"/>
    <p:sldId id="355" r:id="rId13"/>
    <p:sldId id="388" r:id="rId14"/>
    <p:sldId id="389" r:id="rId15"/>
    <p:sldId id="421" r:id="rId16"/>
    <p:sldId id="422" r:id="rId17"/>
    <p:sldId id="423" r:id="rId18"/>
    <p:sldId id="503" r:id="rId19"/>
    <p:sldId id="504" r:id="rId20"/>
    <p:sldId id="505" r:id="rId21"/>
    <p:sldId id="426" r:id="rId22"/>
    <p:sldId id="457" r:id="rId23"/>
    <p:sldId id="458" r:id="rId24"/>
    <p:sldId id="467" r:id="rId25"/>
    <p:sldId id="459" r:id="rId26"/>
    <p:sldId id="460" r:id="rId27"/>
    <p:sldId id="461" r:id="rId28"/>
    <p:sldId id="462" r:id="rId29"/>
    <p:sldId id="463" r:id="rId30"/>
    <p:sldId id="464" r:id="rId31"/>
    <p:sldId id="465" r:id="rId32"/>
    <p:sldId id="294"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正文" id="{74A88C6D-78C6-4E80-930D-4DCDE2FA78E2}">
          <p14:sldIdLst>
            <p14:sldId id="311"/>
            <p14:sldId id="256"/>
            <p14:sldId id="476"/>
            <p14:sldId id="477"/>
            <p14:sldId id="310"/>
            <p14:sldId id="259"/>
            <p14:sldId id="352"/>
            <p14:sldId id="353"/>
            <p14:sldId id="354"/>
            <p14:sldId id="355"/>
            <p14:sldId id="388"/>
            <p14:sldId id="389"/>
            <p14:sldId id="421"/>
            <p14:sldId id="422"/>
            <p14:sldId id="423"/>
            <p14:sldId id="503"/>
            <p14:sldId id="504"/>
            <p14:sldId id="505"/>
            <p14:sldId id="426"/>
            <p14:sldId id="457"/>
            <p14:sldId id="458"/>
            <p14:sldId id="467"/>
            <p14:sldId id="459"/>
            <p14:sldId id="460"/>
            <p14:sldId id="461"/>
            <p14:sldId id="462"/>
            <p14:sldId id="463"/>
            <p14:sldId id="464"/>
            <p14:sldId id="465"/>
            <p14:sldId id="294"/>
          </p14:sldIdLst>
        </p14:section>
        <p14:section name="设计规范及使用建议" id="{7D45D6CA-6DD4-4E2C-8C22-94A07C99F2CE}">
          <p14:sldIdLst/>
        </p14:section>
      </p14:sectionLst>
    </p:ext>
    <p:ext uri="{EFAFB233-063F-42B5-8137-9DF3F51BA10A}">
      <p15:sldGuideLst xmlns:p15="http://schemas.microsoft.com/office/powerpoint/2012/main">
        <p15:guide id="4" pos="7450" userDrawn="1">
          <p15:clr>
            <a:srgbClr val="A4A3A4"/>
          </p15:clr>
        </p15:guide>
        <p15:guide id="5" orient="horz" pos="256" userDrawn="1">
          <p15:clr>
            <a:srgbClr val="A4A3A4"/>
          </p15:clr>
        </p15:guide>
        <p15:guide id="6" orient="horz" pos="4123" userDrawn="1">
          <p15:clr>
            <a:srgbClr val="A4A3A4"/>
          </p15:clr>
        </p15:guide>
        <p15:guide id="7" pos="46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1D1B1C"/>
    <a:srgbClr val="AF2125"/>
    <a:srgbClr val="004181"/>
    <a:srgbClr val="DF5356"/>
    <a:srgbClr val="FFFFFF"/>
    <a:srgbClr val="7492B8"/>
    <a:srgbClr val="456DA0"/>
    <a:srgbClr val="D1DBE7"/>
    <a:srgbClr val="2D5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74" autoAdjust="0"/>
    <p:restoredTop sz="94660"/>
  </p:normalViewPr>
  <p:slideViewPr>
    <p:cSldViewPr snapToGrid="0" showGuides="1">
      <p:cViewPr varScale="1">
        <p:scale>
          <a:sx n="73" d="100"/>
          <a:sy n="73" d="100"/>
        </p:scale>
        <p:origin x="444" y="72"/>
      </p:cViewPr>
      <p:guideLst>
        <p:guide pos="7450"/>
        <p:guide orient="horz" pos="256"/>
        <p:guide orient="horz" pos="4123"/>
        <p:guide pos="467"/>
      </p:guideLst>
    </p:cSldViewPr>
  </p:slideViewPr>
  <p:notesTextViewPr>
    <p:cViewPr>
      <p:scale>
        <a:sx n="1" d="1"/>
        <a:sy n="1" d="1"/>
      </p:scale>
      <p:origin x="0" y="0"/>
    </p:cViewPr>
  </p:notesTextViewPr>
  <p:sorterViewPr>
    <p:cViewPr>
      <p:scale>
        <a:sx n="33" d="100"/>
        <a:sy n="33" d="100"/>
      </p:scale>
      <p:origin x="0" y="-158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48.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当两个运动矩阵不相似的时候，说明图片有差异化显现，就不能复用了</a:t>
            </a:r>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downsample=conv upsample=</a:t>
            </a:r>
            <a:r>
              <a:rPr lang="zh-CN" altLang="en-US"/>
              <a:t>插值加</a:t>
            </a:r>
            <a:r>
              <a:rPr lang="en-US" altLang="zh-CN"/>
              <a:t>conv silu=x*sigmoid</a:t>
            </a:r>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E2A5AA-0ADE-4A24-8106-207C03497465}" type="datetime1">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西安电子科技大学</a:t>
            </a:r>
            <a:endParaRPr lang="zh-CN" altLang="en-US"/>
          </a:p>
        </p:txBody>
      </p:sp>
      <p:sp>
        <p:nvSpPr>
          <p:cNvPr id="6" name="灯片编号占位符 5"/>
          <p:cNvSpPr>
            <a:spLocks noGrp="1"/>
          </p:cNvSpPr>
          <p:nvPr>
            <p:ph type="sldNum" sz="quarter" idx="12"/>
          </p:nvPr>
        </p:nvSpPr>
        <p:spPr/>
        <p:txBody>
          <a:bodyPr/>
          <a:lstStyle/>
          <a:p>
            <a:fld id="{33B9A5AF-BDD6-4E14-989F-CF034C94E4C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endParaRPr lang="zh-CN" altLang="en-US" dirty="0"/>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rgbClr val="FFF2CC"/>
                </a:solidFill>
                <a:latin typeface="+mj-ea"/>
                <a:ea typeface="+mj-ea"/>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mj-ea"/>
                <a:ea typeface="+mj-ea"/>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mj-ea"/>
                <a:ea typeface="+mj-ea"/>
              </a:defRPr>
            </a:lvl1pPr>
          </a:lstStyle>
          <a:p>
            <a:pPr lvl="0"/>
            <a:r>
              <a:rPr lang="zh-CN" altLang="en-US" dirty="0"/>
              <a:t>单击此处编辑英文标题</a:t>
            </a:r>
            <a:endParaRPr lang="zh-CN" altLang="en-US" dirty="0"/>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endParaRPr lang="zh-CN" altLang="en-US" sz="1600" spc="100" dirty="0">
              <a:solidFill>
                <a:schemeClr val="accent1"/>
              </a:solidFill>
              <a:latin typeface="思源黑体 CN Normal" panose="020B0400000000000000" pitchFamily="34" charset="-122"/>
              <a:ea typeface="思源黑体 CN Normal" panose="020B0400000000000000" pitchFamily="34" charset="-122"/>
            </a:endParaRP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3" name="图片 2"/>
          <p:cNvPicPr>
            <a:picLocks noChangeAspect="1"/>
          </p:cNvPicPr>
          <p:nvPr userDrawn="1"/>
        </p:nvPicPr>
        <p:blipFill>
          <a:blip r:embed="rId3"/>
          <a:stretch>
            <a:fillRect/>
          </a:stretch>
        </p:blipFill>
        <p:spPr>
          <a:xfrm>
            <a:off x="7925674" y="493521"/>
            <a:ext cx="4627265" cy="587095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3" name="图片 2"/>
          <p:cNvPicPr>
            <a:picLocks noChangeAspect="1"/>
          </p:cNvPicPr>
          <p:nvPr userDrawn="1"/>
        </p:nvPicPr>
        <p:blipFill>
          <a:blip r:embed="rId3"/>
          <a:stretch>
            <a:fillRect/>
          </a:stretch>
        </p:blipFill>
        <p:spPr>
          <a:xfrm>
            <a:off x="472231" y="606743"/>
            <a:ext cx="4816257" cy="586486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F548A5D5-F967-4973-BC3E-B6E1F1E79406}" type="datetime1">
              <a:rPr lang="zh-CN" altLang="en-US" smtClean="0"/>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b="1">
                <a:solidFill>
                  <a:schemeClr val="bg1">
                    <a:lumMod val="95000"/>
                  </a:schemeClr>
                </a:solidFill>
                <a:latin typeface="微软雅黑" panose="020B0503020204020204" pitchFamily="34" charset="-122"/>
                <a:ea typeface="微软雅黑" panose="020B0503020204020204" pitchFamily="34" charset="-122"/>
              </a:defRPr>
            </a:lvl1pPr>
          </a:lstStyle>
          <a:p>
            <a:pPr lvl="0"/>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mj-ea"/>
                <a:ea typeface="+mj-ea"/>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mj-ea"/>
                <a:ea typeface="+mj-ea"/>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mj-ea"/>
                <a:ea typeface="+mj-ea"/>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微软雅黑" panose="020B0503020204020204" pitchFamily="34" charset="-122"/>
                <a:ea typeface="微软雅黑" panose="020B0503020204020204" pitchFamily="34" charset="-122"/>
              </a:defRPr>
            </a:lvl1pPr>
          </a:lstStyle>
          <a:p>
            <a:pPr lvl="0"/>
            <a:r>
              <a:rPr lang="zh-CN" altLang="en-US" dirty="0"/>
              <a:t>单击此处编辑英文标题</a:t>
            </a:r>
            <a:endParaRPr lang="zh-CN" altLang="en-US" dirty="0"/>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fld>
            <a:endParaRPr lang="zh-CN" altLang="en-US" dirty="0"/>
          </a:p>
        </p:txBody>
      </p:sp>
      <p:sp>
        <p:nvSpPr>
          <p:cNvPr id="8" name="文本框 7"/>
          <p:cNvSpPr txBox="1"/>
          <p:nvPr userDrawn="1"/>
        </p:nvSpPr>
        <p:spPr>
          <a:xfrm>
            <a:off x="10421373" y="284403"/>
            <a:ext cx="1154483" cy="670120"/>
          </a:xfrm>
          <a:prstGeom prst="rect">
            <a:avLst/>
          </a:prstGeom>
          <a:noFill/>
        </p:spPr>
        <p:txBody>
          <a:bodyPr wrap="none" rtlCol="0">
            <a:spAutoFit/>
          </a:bodyPr>
          <a:lstStyle/>
          <a:p>
            <a:pPr algn="just" hangingPunct="0">
              <a:lnSpc>
                <a:spcPct val="130000"/>
              </a:lnSpc>
            </a:pPr>
            <a:r>
              <a:rPr lang="en-US" altLang="zh-CN" sz="3200" b="1" spc="100" dirty="0">
                <a:solidFill>
                  <a:schemeClr val="accent1"/>
                </a:solidFill>
                <a:latin typeface="微软雅黑" panose="020B0503020204020204" pitchFamily="34" charset="-122"/>
                <a:ea typeface="微软雅黑" panose="020B0503020204020204" pitchFamily="34" charset="-122"/>
              </a:rPr>
              <a:t>XDU</a:t>
            </a:r>
            <a:endParaRPr lang="zh-CN" altLang="en-US" sz="3200" b="1" spc="100"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b="1">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mj-ea"/>
                <a:ea typeface="+mj-ea"/>
              </a:defRPr>
            </a:lvl1pPr>
          </a:lstStyle>
          <a:p>
            <a:pPr lvl="0"/>
            <a:r>
              <a:rPr lang="zh-CN" altLang="en-US" dirty="0"/>
              <a:t>单击此处编辑英文标题</a:t>
            </a:r>
            <a:endParaRPr lang="zh-CN" altLang="en-US" dirty="0"/>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b="1">
                <a:solidFill>
                  <a:srgbClr val="FFF2CC"/>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lvl1pPr>
              <a:defRPr>
                <a:solidFill>
                  <a:srgbClr val="FFF2CC"/>
                </a:solidFill>
                <a:latin typeface="微软雅黑" panose="020B0503020204020204" pitchFamily="34" charset="-122"/>
                <a:ea typeface="微软雅黑" panose="020B0503020204020204" pitchFamily="34" charset="-122"/>
              </a:defRPr>
            </a:lvl1pPr>
          </a:lstStyle>
          <a:p>
            <a:fld id="{4DB44E30-715F-4973-8179-B4178D7E09F0}" type="datetime1">
              <a:rPr lang="zh-CN" altLang="en-US" smtClean="0"/>
            </a:fld>
            <a:endParaRPr lang="zh-CN" altLang="en-US" dirty="0"/>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33B9A5AF-BDD6-4E14-989F-CF034C94E4CA}" type="slidenum">
              <a:rPr lang="zh-CN" altLang="en-US" smtClean="0"/>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微软雅黑" panose="020B0503020204020204" pitchFamily="34" charset="-122"/>
                <a:ea typeface="微软雅黑" panose="020B0503020204020204" pitchFamily="34" charset="-122"/>
              </a:defRPr>
            </a:lvl1pPr>
          </a:lstStyle>
          <a:p>
            <a:pPr lvl="0"/>
            <a:r>
              <a:rPr lang="zh-CN" altLang="en-US" dirty="0"/>
              <a:t>单击此处编辑英文标题</a:t>
            </a:r>
            <a:endParaRPr lang="zh-CN" altLang="en-US" dirty="0"/>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F548A5D5-F967-4973-BC3E-B6E1F1E79406}" type="datetime1">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zh-CN" altLang="en-US"/>
              <a:t>西安电子科技大学</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33B9A5AF-BDD6-4E14-989F-CF034C94E4C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4.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image" Target="../media/image17.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4.xml"/><Relationship Id="rId4" Type="http://schemas.openxmlformats.org/officeDocument/2006/relationships/image" Target="../media/image18.jpeg"/><Relationship Id="rId3" Type="http://schemas.openxmlformats.org/officeDocument/2006/relationships/tags" Target="../tags/tag111.xml"/><Relationship Id="rId2" Type="http://schemas.openxmlformats.org/officeDocument/2006/relationships/image" Target="../media/image17.jpe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4" Type="http://schemas.openxmlformats.org/officeDocument/2006/relationships/notesSlide" Target="../notesSlides/notesSlide14.xml"/><Relationship Id="rId13" Type="http://schemas.openxmlformats.org/officeDocument/2006/relationships/slideLayout" Target="../slideLayouts/slideLayout14.xml"/><Relationship Id="rId12" Type="http://schemas.openxmlformats.org/officeDocument/2006/relationships/image" Target="../media/image51.png"/><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4.xml"/><Relationship Id="rId2" Type="http://schemas.openxmlformats.org/officeDocument/2006/relationships/tags" Target="../tags/tag112.xml"/><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4.xml"/><Relationship Id="rId2" Type="http://schemas.openxmlformats.org/officeDocument/2006/relationships/tags" Target="../tags/tag113.xml"/><Relationship Id="rId1" Type="http://schemas.openxmlformats.org/officeDocument/2006/relationships/image" Target="../media/image7.jpeg"/></Relationships>
</file>

<file path=ppt/slides/_rels/slide18.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image" Target="../media/image59.png"/><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image" Target="../media/image58.png"/><Relationship Id="rId3" Type="http://schemas.openxmlformats.org/officeDocument/2006/relationships/image" Target="../media/image57.png"/><Relationship Id="rId25" Type="http://schemas.openxmlformats.org/officeDocument/2006/relationships/notesSlide" Target="../notesSlides/notesSlide18.xml"/><Relationship Id="rId24" Type="http://schemas.openxmlformats.org/officeDocument/2006/relationships/slideLayout" Target="../slideLayouts/slideLayout14.xml"/><Relationship Id="rId23" Type="http://schemas.openxmlformats.org/officeDocument/2006/relationships/image" Target="../media/image73.png"/><Relationship Id="rId22" Type="http://schemas.openxmlformats.org/officeDocument/2006/relationships/image" Target="../media/image72.png"/><Relationship Id="rId21" Type="http://schemas.openxmlformats.org/officeDocument/2006/relationships/image" Target="../media/image71.png"/><Relationship Id="rId20" Type="http://schemas.openxmlformats.org/officeDocument/2006/relationships/image" Target="../media/image70.png"/><Relationship Id="rId2" Type="http://schemas.openxmlformats.org/officeDocument/2006/relationships/tags" Target="../tags/tag114.xml"/><Relationship Id="rId19" Type="http://schemas.openxmlformats.org/officeDocument/2006/relationships/image" Target="../media/image69.png"/><Relationship Id="rId18" Type="http://schemas.openxmlformats.org/officeDocument/2006/relationships/image" Target="../media/image68.png"/><Relationship Id="rId17" Type="http://schemas.openxmlformats.org/officeDocument/2006/relationships/image" Target="../media/image67.png"/><Relationship Id="rId16" Type="http://schemas.openxmlformats.org/officeDocument/2006/relationships/image" Target="../media/image66.png"/><Relationship Id="rId15" Type="http://schemas.openxmlformats.org/officeDocument/2006/relationships/image" Target="../media/image65.png"/><Relationship Id="rId14" Type="http://schemas.openxmlformats.org/officeDocument/2006/relationships/image" Target="../media/image64.png"/><Relationship Id="rId13" Type="http://schemas.openxmlformats.org/officeDocument/2006/relationships/image" Target="../media/image63.png"/><Relationship Id="rId12" Type="http://schemas.openxmlformats.org/officeDocument/2006/relationships/image" Target="../media/image62.png"/><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7.jpeg"/></Relationships>
</file>

<file path=ppt/slides/_rels/slide19.xml.rels><?xml version="1.0" encoding="UTF-8" standalone="yes"?>
<Relationships xmlns="http://schemas.openxmlformats.org/package/2006/relationships"><Relationship Id="rId9" Type="http://schemas.openxmlformats.org/officeDocument/2006/relationships/image" Target="../media/image78.png"/><Relationship Id="rId8" Type="http://schemas.openxmlformats.org/officeDocument/2006/relationships/image" Target="../media/image77.png"/><Relationship Id="rId7" Type="http://schemas.openxmlformats.org/officeDocument/2006/relationships/image" Target="../media/image76.png"/><Relationship Id="rId6" Type="http://schemas.openxmlformats.org/officeDocument/2006/relationships/image" Target="../media/image75.png"/><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image" Target="../media/image74.png"/><Relationship Id="rId2" Type="http://schemas.openxmlformats.org/officeDocument/2006/relationships/tags" Target="../tags/tag119.xml"/><Relationship Id="rId13" Type="http://schemas.openxmlformats.org/officeDocument/2006/relationships/notesSlide" Target="../notesSlides/notesSlide19.xml"/><Relationship Id="rId12" Type="http://schemas.openxmlformats.org/officeDocument/2006/relationships/slideLayout" Target="../slideLayouts/slideLayout1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tags" Target="../tags/tag127.xml"/><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1" Type="http://schemas.openxmlformats.org/officeDocument/2006/relationships/notesSlide" Target="../notesSlides/notesSlide20.xml"/><Relationship Id="rId10" Type="http://schemas.openxmlformats.org/officeDocument/2006/relationships/slideLayout" Target="../slideLayouts/slideLayout14.xml"/><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image" Target="../media/image85.png"/><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2" Type="http://schemas.openxmlformats.org/officeDocument/2006/relationships/notesSlide" Target="../notesSlides/notesSlide21.xml"/><Relationship Id="rId11" Type="http://schemas.openxmlformats.org/officeDocument/2006/relationships/slideLayout" Target="../slideLayouts/slideLayout14.xml"/><Relationship Id="rId10" Type="http://schemas.openxmlformats.org/officeDocument/2006/relationships/image" Target="../media/image86.png"/><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4.xml"/><Relationship Id="rId3" Type="http://schemas.openxmlformats.org/officeDocument/2006/relationships/image" Target="../media/image89.png"/><Relationship Id="rId2" Type="http://schemas.openxmlformats.org/officeDocument/2006/relationships/tags" Target="../tags/tag135.xml"/><Relationship Id="rId1" Type="http://schemas.openxmlformats.org/officeDocument/2006/relationships/image" Target="../media/image7.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4.xml"/><Relationship Id="rId4" Type="http://schemas.openxmlformats.org/officeDocument/2006/relationships/tags" Target="../tags/tag137.xml"/><Relationship Id="rId3" Type="http://schemas.openxmlformats.org/officeDocument/2006/relationships/image" Target="../media/image90.png"/><Relationship Id="rId2" Type="http://schemas.openxmlformats.org/officeDocument/2006/relationships/tags" Target="../tags/tag136.xml"/><Relationship Id="rId1" Type="http://schemas.openxmlformats.org/officeDocument/2006/relationships/image" Target="../media/image7.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4.xml"/><Relationship Id="rId4" Type="http://schemas.openxmlformats.org/officeDocument/2006/relationships/image" Target="../media/image91.png"/><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image" Target="../media/image7.jpe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4.xml"/><Relationship Id="rId6" Type="http://schemas.openxmlformats.org/officeDocument/2006/relationships/tags" Target="../tags/tag142.xml"/><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image" Target="../media/image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14.xml"/><Relationship Id="rId7" Type="http://schemas.openxmlformats.org/officeDocument/2006/relationships/image" Target="../media/image94.png"/><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9" Type="http://schemas.openxmlformats.org/officeDocument/2006/relationships/image" Target="../media/image8.jpeg"/><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1" Type="http://schemas.openxmlformats.org/officeDocument/2006/relationships/notesSlide" Target="../notesSlides/notesSlide6.xml"/><Relationship Id="rId40" Type="http://schemas.openxmlformats.org/officeDocument/2006/relationships/slideLayout" Target="../slideLayouts/slideLayout14.xml"/><Relationship Id="rId4" Type="http://schemas.openxmlformats.org/officeDocument/2006/relationships/tags" Target="../tags/tag3.xml"/><Relationship Id="rId39" Type="http://schemas.openxmlformats.org/officeDocument/2006/relationships/tags" Target="../tags/tag29.xml"/><Relationship Id="rId38" Type="http://schemas.openxmlformats.org/officeDocument/2006/relationships/image" Target="../media/image16.png"/><Relationship Id="rId37" Type="http://schemas.openxmlformats.org/officeDocument/2006/relationships/tags" Target="../tags/tag28.xml"/><Relationship Id="rId36" Type="http://schemas.openxmlformats.org/officeDocument/2006/relationships/tags" Target="../tags/tag27.xml"/><Relationship Id="rId35" Type="http://schemas.openxmlformats.org/officeDocument/2006/relationships/image" Target="../media/image15.png"/><Relationship Id="rId34" Type="http://schemas.openxmlformats.org/officeDocument/2006/relationships/tags" Target="../tags/tag26.xml"/><Relationship Id="rId33" Type="http://schemas.openxmlformats.org/officeDocument/2006/relationships/tags" Target="../tags/tag25.xml"/><Relationship Id="rId32" Type="http://schemas.openxmlformats.org/officeDocument/2006/relationships/image" Target="../media/image14.png"/><Relationship Id="rId31" Type="http://schemas.openxmlformats.org/officeDocument/2006/relationships/tags" Target="../tags/tag24.xml"/><Relationship Id="rId30" Type="http://schemas.openxmlformats.org/officeDocument/2006/relationships/tags" Target="../tags/tag23.xml"/><Relationship Id="rId3" Type="http://schemas.openxmlformats.org/officeDocument/2006/relationships/tags" Target="../tags/tag2.xml"/><Relationship Id="rId29" Type="http://schemas.openxmlformats.org/officeDocument/2006/relationships/image" Target="../media/image13.jpeg"/><Relationship Id="rId28" Type="http://schemas.openxmlformats.org/officeDocument/2006/relationships/image" Target="../media/image12.jpeg"/><Relationship Id="rId27" Type="http://schemas.openxmlformats.org/officeDocument/2006/relationships/tags" Target="../tags/tag22.xml"/><Relationship Id="rId26" Type="http://schemas.openxmlformats.org/officeDocument/2006/relationships/tags" Target="../tags/tag21.xml"/><Relationship Id="rId25" Type="http://schemas.openxmlformats.org/officeDocument/2006/relationships/tags" Target="../tags/tag20.xml"/><Relationship Id="rId24" Type="http://schemas.openxmlformats.org/officeDocument/2006/relationships/tags" Target="../tags/tag19.xml"/><Relationship Id="rId23" Type="http://schemas.openxmlformats.org/officeDocument/2006/relationships/tags" Target="../tags/tag18.xml"/><Relationship Id="rId22" Type="http://schemas.openxmlformats.org/officeDocument/2006/relationships/tags" Target="../tags/tag17.xml"/><Relationship Id="rId21" Type="http://schemas.openxmlformats.org/officeDocument/2006/relationships/tags" Target="../tags/tag16.xml"/><Relationship Id="rId20" Type="http://schemas.openxmlformats.org/officeDocument/2006/relationships/tags" Target="../tags/tag15.xml"/><Relationship Id="rId2" Type="http://schemas.openxmlformats.org/officeDocument/2006/relationships/tags" Target="../tags/tag1.xml"/><Relationship Id="rId19" Type="http://schemas.openxmlformats.org/officeDocument/2006/relationships/tags" Target="../tags/tag14.xml"/><Relationship Id="rId18" Type="http://schemas.openxmlformats.org/officeDocument/2006/relationships/tags" Target="../tags/tag13.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image" Target="../media/image11.jpeg"/><Relationship Id="rId14" Type="http://schemas.openxmlformats.org/officeDocument/2006/relationships/tags" Target="../tags/tag10.xml"/><Relationship Id="rId13" Type="http://schemas.openxmlformats.org/officeDocument/2006/relationships/image" Target="../media/image10.jpeg"/><Relationship Id="rId12" Type="http://schemas.openxmlformats.org/officeDocument/2006/relationships/tags" Target="../tags/tag9.xml"/><Relationship Id="rId11" Type="http://schemas.openxmlformats.org/officeDocument/2006/relationships/image" Target="../media/image9.jpeg"/><Relationship Id="rId10" Type="http://schemas.openxmlformats.org/officeDocument/2006/relationships/tags" Target="../tags/tag8.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1" Type="http://schemas.openxmlformats.org/officeDocument/2006/relationships/notesSlide" Target="../notesSlides/notesSlide7.xml"/><Relationship Id="rId70" Type="http://schemas.openxmlformats.org/officeDocument/2006/relationships/slideLayout" Target="../slideLayouts/slideLayout14.xml"/><Relationship Id="rId7" Type="http://schemas.openxmlformats.org/officeDocument/2006/relationships/tags" Target="../tags/tag30.xml"/><Relationship Id="rId69" Type="http://schemas.openxmlformats.org/officeDocument/2006/relationships/image" Target="../media/image34.png"/><Relationship Id="rId68" Type="http://schemas.openxmlformats.org/officeDocument/2006/relationships/image" Target="../media/image33.png"/><Relationship Id="rId67" Type="http://schemas.openxmlformats.org/officeDocument/2006/relationships/image" Target="../media/image32.png"/><Relationship Id="rId66" Type="http://schemas.openxmlformats.org/officeDocument/2006/relationships/image" Target="../media/image31.png"/><Relationship Id="rId65" Type="http://schemas.openxmlformats.org/officeDocument/2006/relationships/image" Target="../media/image30.png"/><Relationship Id="rId64" Type="http://schemas.openxmlformats.org/officeDocument/2006/relationships/tags" Target="../tags/tag79.xml"/><Relationship Id="rId63" Type="http://schemas.openxmlformats.org/officeDocument/2006/relationships/tags" Target="../tags/tag78.xml"/><Relationship Id="rId62" Type="http://schemas.openxmlformats.org/officeDocument/2006/relationships/image" Target="../media/image29.png"/><Relationship Id="rId61" Type="http://schemas.openxmlformats.org/officeDocument/2006/relationships/tags" Target="../tags/tag77.xml"/><Relationship Id="rId60" Type="http://schemas.openxmlformats.org/officeDocument/2006/relationships/tags" Target="../tags/tag76.xml"/><Relationship Id="rId6" Type="http://schemas.openxmlformats.org/officeDocument/2006/relationships/image" Target="../media/image21.jpeg"/><Relationship Id="rId59" Type="http://schemas.openxmlformats.org/officeDocument/2006/relationships/image" Target="../media/image28.png"/><Relationship Id="rId58" Type="http://schemas.openxmlformats.org/officeDocument/2006/relationships/tags" Target="../tags/tag75.xml"/><Relationship Id="rId57" Type="http://schemas.openxmlformats.org/officeDocument/2006/relationships/tags" Target="../tags/tag74.xml"/><Relationship Id="rId56" Type="http://schemas.openxmlformats.org/officeDocument/2006/relationships/tags" Target="../tags/tag73.xml"/><Relationship Id="rId55" Type="http://schemas.openxmlformats.org/officeDocument/2006/relationships/tags" Target="../tags/tag72.xml"/><Relationship Id="rId54" Type="http://schemas.openxmlformats.org/officeDocument/2006/relationships/tags" Target="../tags/tag71.xml"/><Relationship Id="rId53" Type="http://schemas.openxmlformats.org/officeDocument/2006/relationships/tags" Target="../tags/tag70.xml"/><Relationship Id="rId52" Type="http://schemas.openxmlformats.org/officeDocument/2006/relationships/tags" Target="../tags/tag69.xml"/><Relationship Id="rId51" Type="http://schemas.openxmlformats.org/officeDocument/2006/relationships/tags" Target="../tags/tag68.xml"/><Relationship Id="rId50" Type="http://schemas.openxmlformats.org/officeDocument/2006/relationships/tags" Target="../tags/tag67.xml"/><Relationship Id="rId5" Type="http://schemas.openxmlformats.org/officeDocument/2006/relationships/image" Target="../media/image20.jpeg"/><Relationship Id="rId49" Type="http://schemas.openxmlformats.org/officeDocument/2006/relationships/tags" Target="../tags/tag66.xml"/><Relationship Id="rId48" Type="http://schemas.openxmlformats.org/officeDocument/2006/relationships/tags" Target="../tags/tag65.xml"/><Relationship Id="rId47" Type="http://schemas.openxmlformats.org/officeDocument/2006/relationships/tags" Target="../tags/tag64.xml"/><Relationship Id="rId46" Type="http://schemas.openxmlformats.org/officeDocument/2006/relationships/tags" Target="../tags/tag63.xml"/><Relationship Id="rId45" Type="http://schemas.openxmlformats.org/officeDocument/2006/relationships/tags" Target="../tags/tag62.xml"/><Relationship Id="rId44" Type="http://schemas.openxmlformats.org/officeDocument/2006/relationships/tags" Target="../tags/tag61.xml"/><Relationship Id="rId43" Type="http://schemas.openxmlformats.org/officeDocument/2006/relationships/tags" Target="../tags/tag60.xml"/><Relationship Id="rId42" Type="http://schemas.openxmlformats.org/officeDocument/2006/relationships/tags" Target="../tags/tag59.xml"/><Relationship Id="rId41" Type="http://schemas.openxmlformats.org/officeDocument/2006/relationships/tags" Target="../tags/tag58.xml"/><Relationship Id="rId40" Type="http://schemas.openxmlformats.org/officeDocument/2006/relationships/tags" Target="../tags/tag57.xml"/><Relationship Id="rId4" Type="http://schemas.openxmlformats.org/officeDocument/2006/relationships/image" Target="../media/image19.jpeg"/><Relationship Id="rId39" Type="http://schemas.openxmlformats.org/officeDocument/2006/relationships/tags" Target="../tags/tag56.xml"/><Relationship Id="rId38" Type="http://schemas.openxmlformats.org/officeDocument/2006/relationships/tags" Target="../tags/tag55.xml"/><Relationship Id="rId37" Type="http://schemas.openxmlformats.org/officeDocument/2006/relationships/tags" Target="../tags/tag54.xml"/><Relationship Id="rId36" Type="http://schemas.openxmlformats.org/officeDocument/2006/relationships/tags" Target="../tags/tag53.xml"/><Relationship Id="rId35" Type="http://schemas.openxmlformats.org/officeDocument/2006/relationships/tags" Target="../tags/tag52.xml"/><Relationship Id="rId34" Type="http://schemas.openxmlformats.org/officeDocument/2006/relationships/tags" Target="../tags/tag51.xml"/><Relationship Id="rId33" Type="http://schemas.openxmlformats.org/officeDocument/2006/relationships/tags" Target="../tags/tag50.xml"/><Relationship Id="rId32" Type="http://schemas.openxmlformats.org/officeDocument/2006/relationships/tags" Target="../tags/tag49.xml"/><Relationship Id="rId31" Type="http://schemas.openxmlformats.org/officeDocument/2006/relationships/tags" Target="../tags/tag48.xml"/><Relationship Id="rId30" Type="http://schemas.openxmlformats.org/officeDocument/2006/relationships/image" Target="../media/image27.png"/><Relationship Id="rId3" Type="http://schemas.openxmlformats.org/officeDocument/2006/relationships/image" Target="../media/image18.jpeg"/><Relationship Id="rId29" Type="http://schemas.openxmlformats.org/officeDocument/2006/relationships/tags" Target="../tags/tag47.xml"/><Relationship Id="rId28" Type="http://schemas.openxmlformats.org/officeDocument/2006/relationships/tags" Target="../tags/tag46.xml"/><Relationship Id="rId27" Type="http://schemas.openxmlformats.org/officeDocument/2006/relationships/tags" Target="../tags/tag45.xml"/><Relationship Id="rId26" Type="http://schemas.openxmlformats.org/officeDocument/2006/relationships/tags" Target="../tags/tag44.xml"/><Relationship Id="rId25" Type="http://schemas.openxmlformats.org/officeDocument/2006/relationships/tags" Target="../tags/tag43.xml"/><Relationship Id="rId24" Type="http://schemas.openxmlformats.org/officeDocument/2006/relationships/tags" Target="../tags/tag42.xml"/><Relationship Id="rId23" Type="http://schemas.openxmlformats.org/officeDocument/2006/relationships/image" Target="../media/image26.png"/><Relationship Id="rId22" Type="http://schemas.openxmlformats.org/officeDocument/2006/relationships/tags" Target="../tags/tag41.xml"/><Relationship Id="rId21" Type="http://schemas.openxmlformats.org/officeDocument/2006/relationships/tags" Target="../tags/tag40.xml"/><Relationship Id="rId20" Type="http://schemas.openxmlformats.org/officeDocument/2006/relationships/image" Target="../media/image25.png"/><Relationship Id="rId2" Type="http://schemas.openxmlformats.org/officeDocument/2006/relationships/image" Target="../media/image17.jpeg"/><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image" Target="../media/image24.png"/><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image" Target="../media/image23.png"/><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image" Target="../media/image22.png"/><Relationship Id="rId10" Type="http://schemas.openxmlformats.org/officeDocument/2006/relationships/tags" Target="../tags/tag33.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image" Target="../media/image21.jpeg"/><Relationship Id="rId5" Type="http://schemas.openxmlformats.org/officeDocument/2006/relationships/image" Target="../media/image20.jpeg"/><Relationship Id="rId42" Type="http://schemas.openxmlformats.org/officeDocument/2006/relationships/notesSlide" Target="../notesSlides/notesSlide8.xml"/><Relationship Id="rId41" Type="http://schemas.openxmlformats.org/officeDocument/2006/relationships/slideLayout" Target="../slideLayouts/slideLayout14.xml"/><Relationship Id="rId40" Type="http://schemas.openxmlformats.org/officeDocument/2006/relationships/image" Target="../media/image34.png"/><Relationship Id="rId4" Type="http://schemas.openxmlformats.org/officeDocument/2006/relationships/image" Target="../media/image19.jpeg"/><Relationship Id="rId39" Type="http://schemas.openxmlformats.org/officeDocument/2006/relationships/image" Target="../media/image33.png"/><Relationship Id="rId38" Type="http://schemas.openxmlformats.org/officeDocument/2006/relationships/image" Target="../media/image36.png"/><Relationship Id="rId37" Type="http://schemas.openxmlformats.org/officeDocument/2006/relationships/image" Target="../media/image35.png"/><Relationship Id="rId36" Type="http://schemas.openxmlformats.org/officeDocument/2006/relationships/tags" Target="../tags/tag104.xml"/><Relationship Id="rId35" Type="http://schemas.openxmlformats.org/officeDocument/2006/relationships/tags" Target="../tags/tag103.xml"/><Relationship Id="rId34" Type="http://schemas.openxmlformats.org/officeDocument/2006/relationships/tags" Target="../tags/tag102.xml"/><Relationship Id="rId33" Type="http://schemas.openxmlformats.org/officeDocument/2006/relationships/tags" Target="../tags/tag101.xml"/><Relationship Id="rId32" Type="http://schemas.openxmlformats.org/officeDocument/2006/relationships/tags" Target="../tags/tag100.xml"/><Relationship Id="rId31" Type="http://schemas.openxmlformats.org/officeDocument/2006/relationships/tags" Target="../tags/tag99.xml"/><Relationship Id="rId30" Type="http://schemas.openxmlformats.org/officeDocument/2006/relationships/tags" Target="../tags/tag98.xml"/><Relationship Id="rId3" Type="http://schemas.openxmlformats.org/officeDocument/2006/relationships/image" Target="../media/image18.jpeg"/><Relationship Id="rId29" Type="http://schemas.openxmlformats.org/officeDocument/2006/relationships/tags" Target="../tags/tag97.xml"/><Relationship Id="rId28" Type="http://schemas.openxmlformats.org/officeDocument/2006/relationships/tags" Target="../tags/tag96.xml"/><Relationship Id="rId27" Type="http://schemas.openxmlformats.org/officeDocument/2006/relationships/tags" Target="../tags/tag95.xml"/><Relationship Id="rId26" Type="http://schemas.openxmlformats.org/officeDocument/2006/relationships/tags" Target="../tags/tag94.xml"/><Relationship Id="rId25" Type="http://schemas.openxmlformats.org/officeDocument/2006/relationships/tags" Target="../tags/tag93.xml"/><Relationship Id="rId24" Type="http://schemas.openxmlformats.org/officeDocument/2006/relationships/tags" Target="../tags/tag92.xml"/><Relationship Id="rId23" Type="http://schemas.openxmlformats.org/officeDocument/2006/relationships/image" Target="../media/image26.png"/><Relationship Id="rId22" Type="http://schemas.openxmlformats.org/officeDocument/2006/relationships/tags" Target="../tags/tag91.xml"/><Relationship Id="rId21" Type="http://schemas.openxmlformats.org/officeDocument/2006/relationships/tags" Target="../tags/tag90.xml"/><Relationship Id="rId20" Type="http://schemas.openxmlformats.org/officeDocument/2006/relationships/image" Target="../media/image25.png"/><Relationship Id="rId2" Type="http://schemas.openxmlformats.org/officeDocument/2006/relationships/image" Target="../media/image17.jpeg"/><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image" Target="../media/image24.png"/><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image" Target="../media/image23.png"/><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image" Target="../media/image22.png"/><Relationship Id="rId10" Type="http://schemas.openxmlformats.org/officeDocument/2006/relationships/tags" Target="../tags/tag83.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4.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image" Target="../media/image17.jpe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91820" y="1741805"/>
            <a:ext cx="11014710" cy="2053590"/>
          </a:xfrm>
          <a:prstGeom prst="rect">
            <a:avLst/>
          </a:prstGeom>
          <a:noFill/>
          <a:effectLst>
            <a:outerShdw blurRad="63500" sx="102000" sy="102000" algn="ctr" rotWithShape="0">
              <a:prstClr val="black">
                <a:alpha val="40000"/>
              </a:prstClr>
            </a:outerShdw>
          </a:effectLst>
        </p:spPr>
        <p:txBody>
          <a:bodyPr wrap="none" rtlCol="0">
            <a:noAutofit/>
          </a:bodyPr>
          <a:lstStyle/>
          <a:p>
            <a:pPr algn="ctr"/>
            <a:r>
              <a:rPr lang="zh-CN" altLang="en-US" sz="66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基于扩散流复用的视频</a:t>
            </a:r>
            <a:endParaRPr lang="zh-CN" altLang="en-US" sz="66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a:p>
            <a:pPr algn="ctr"/>
            <a:r>
              <a:rPr lang="zh-CN" altLang="en-US" sz="66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生成技术</a:t>
            </a:r>
            <a:endParaRPr lang="zh-CN" altLang="en-US" sz="6600" b="1" baseline="300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0" name="文本框 19"/>
          <p:cNvSpPr txBox="1"/>
          <p:nvPr/>
        </p:nvSpPr>
        <p:spPr>
          <a:xfrm>
            <a:off x="6657783" y="4726584"/>
            <a:ext cx="2850642" cy="39878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rPr>
              <a:t>汇报人：韩松明</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1" name="文本框 20"/>
          <p:cNvSpPr txBox="1"/>
          <p:nvPr/>
        </p:nvSpPr>
        <p:spPr>
          <a:xfrm>
            <a:off x="2857083" y="4753214"/>
            <a:ext cx="3144585" cy="398780"/>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汇报时间：</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2024.12.16</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矩形 1"/>
          <p:cNvSpPr/>
          <p:nvPr/>
        </p:nvSpPr>
        <p:spPr>
          <a:xfrm>
            <a:off x="11827510" y="6546215"/>
            <a:ext cx="36449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a:t>
            </a:r>
            <a:endParaRPr lang="en-US" altLang="zh-CN">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0"/>
            <a:ext cx="10634980" cy="6858000"/>
          </a:xfrm>
          <a:prstGeom prst="rect">
            <a:avLst/>
          </a:prstGeom>
          <a:noFill/>
          <a:ln w="9525">
            <a:noFill/>
          </a:ln>
        </p:spPr>
      </p:pic>
      <p:sp>
        <p:nvSpPr>
          <p:cNvPr id="3074" name="标题 3073"/>
          <p:cNvSpPr>
            <a:spLocks noGrp="1"/>
          </p:cNvSpPr>
          <p:nvPr>
            <p:ph type="title"/>
          </p:nvPr>
        </p:nvSpPr>
        <p:spPr>
          <a:xfrm>
            <a:off x="3256280" y="0"/>
            <a:ext cx="7377430" cy="810895"/>
          </a:xfrm>
        </p:spPr>
        <p:txBody>
          <a:bodyPr anchor="ctr" anchorCtr="0">
            <a:normAutofit/>
          </a:bodyPr>
          <a:p>
            <a:pPr marL="0" indent="0" algn="ctr">
              <a:buNone/>
            </a:pPr>
            <a:r>
              <a:rPr lang="zh-CN" altLang="en-US" sz="3200" dirty="0">
                <a:solidFill>
                  <a:schemeClr val="bg1"/>
                </a:solidFill>
              </a:rPr>
              <a:t>扩散模型是如何生成各种图像的？</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710035" y="6546215"/>
            <a:ext cx="481965"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10</a:t>
            </a:r>
            <a:endParaRPr lang="en-US" altLang="zh-CN">
              <a:latin typeface="+mn-ea"/>
            </a:endParaRPr>
          </a:p>
        </p:txBody>
      </p:sp>
      <p:pic>
        <p:nvPicPr>
          <p:cNvPr id="129" name="图片 128" descr="1"/>
          <p:cNvPicPr>
            <a:picLocks noChangeAspect="1"/>
          </p:cNvPicPr>
          <p:nvPr/>
        </p:nvPicPr>
        <p:blipFill>
          <a:blip r:embed="rId2"/>
          <a:stretch>
            <a:fillRect/>
          </a:stretch>
        </p:blipFill>
        <p:spPr>
          <a:xfrm>
            <a:off x="891540" y="923925"/>
            <a:ext cx="1304290" cy="978535"/>
          </a:xfrm>
          <a:prstGeom prst="rect">
            <a:avLst/>
          </a:prstGeom>
        </p:spPr>
      </p:pic>
      <p:sp>
        <p:nvSpPr>
          <p:cNvPr id="79" name="圆角矩形 78"/>
          <p:cNvSpPr/>
          <p:nvPr/>
        </p:nvSpPr>
        <p:spPr>
          <a:xfrm>
            <a:off x="891540" y="2644775"/>
            <a:ext cx="1254760" cy="806450"/>
          </a:xfrm>
          <a:prstGeom prst="roundRect">
            <a:avLst/>
          </a:prstGeom>
          <a:solidFill>
            <a:schemeClr val="accent5">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sym typeface="+mn-ea"/>
              </a:rPr>
              <a:t>Encoder</a:t>
            </a:r>
            <a:endParaRPr lang="en-US" altLang="zh-CN" sz="2000">
              <a:solidFill>
                <a:schemeClr val="tx1"/>
              </a:solidFill>
              <a:latin typeface="微软雅黑" panose="020B0503020204020204" pitchFamily="34" charset="-122"/>
              <a:ea typeface="微软雅黑" panose="020B0503020204020204" pitchFamily="34" charset="-122"/>
              <a:sym typeface="+mn-ea"/>
            </a:endParaRPr>
          </a:p>
        </p:txBody>
      </p:sp>
      <p:cxnSp>
        <p:nvCxnSpPr>
          <p:cNvPr id="80" name="直接箭头连接符 79"/>
          <p:cNvCxnSpPr/>
          <p:nvPr/>
        </p:nvCxnSpPr>
        <p:spPr>
          <a:xfrm flipH="1">
            <a:off x="1517015" y="1938655"/>
            <a:ext cx="8890" cy="66992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6" name="图片 5" descr="1"/>
          <p:cNvPicPr>
            <a:picLocks noChangeAspect="1"/>
          </p:cNvPicPr>
          <p:nvPr/>
        </p:nvPicPr>
        <p:blipFill>
          <a:blip r:embed="rId2"/>
          <a:stretch>
            <a:fillRect/>
          </a:stretch>
        </p:blipFill>
        <p:spPr>
          <a:xfrm>
            <a:off x="7990840" y="2569210"/>
            <a:ext cx="1304290" cy="978535"/>
          </a:xfrm>
          <a:prstGeom prst="rect">
            <a:avLst/>
          </a:prstGeom>
        </p:spPr>
      </p:pic>
      <p:cxnSp>
        <p:nvCxnSpPr>
          <p:cNvPr id="7" name="直接箭头连接符 6"/>
          <p:cNvCxnSpPr/>
          <p:nvPr/>
        </p:nvCxnSpPr>
        <p:spPr>
          <a:xfrm>
            <a:off x="6757670" y="3065145"/>
            <a:ext cx="964565"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30" name="矩形 129"/>
          <p:cNvSpPr/>
          <p:nvPr>
            <p:custDataLst>
              <p:tags r:id="rId3"/>
            </p:custDataLst>
          </p:nvPr>
        </p:nvSpPr>
        <p:spPr>
          <a:xfrm>
            <a:off x="2959100" y="5582285"/>
            <a:ext cx="130683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高斯噪声</a:t>
            </a:r>
            <a:endParaRPr lang="zh-CN" altLang="en-US" sz="2000">
              <a:solidFill>
                <a:schemeClr val="tx1"/>
              </a:solidFill>
            </a:endParaRPr>
          </a:p>
        </p:txBody>
      </p:sp>
      <p:grpSp>
        <p:nvGrpSpPr>
          <p:cNvPr id="9" name="组合 8"/>
          <p:cNvGrpSpPr/>
          <p:nvPr/>
        </p:nvGrpSpPr>
        <p:grpSpPr>
          <a:xfrm>
            <a:off x="3359150" y="4207510"/>
            <a:ext cx="795655" cy="789940"/>
            <a:chOff x="8949" y="7112"/>
            <a:chExt cx="2016" cy="2138"/>
          </a:xfrm>
        </p:grpSpPr>
        <p:sp>
          <p:nvSpPr>
            <p:cNvPr id="10" name="矩形 9"/>
            <p:cNvSpPr/>
            <p:nvPr/>
          </p:nvSpPr>
          <p:spPr>
            <a:xfrm>
              <a:off x="8949" y="7112"/>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8949"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9621"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10293"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9621"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10293"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1" name="组合 20"/>
          <p:cNvGrpSpPr/>
          <p:nvPr/>
        </p:nvGrpSpPr>
        <p:grpSpPr>
          <a:xfrm>
            <a:off x="4469765" y="5389245"/>
            <a:ext cx="871220" cy="800100"/>
            <a:chOff x="3767" y="4412"/>
            <a:chExt cx="2016" cy="2138"/>
          </a:xfrm>
        </p:grpSpPr>
        <p:sp>
          <p:nvSpPr>
            <p:cNvPr id="22" name="矩形 21"/>
            <p:cNvSpPr/>
            <p:nvPr/>
          </p:nvSpPr>
          <p:spPr>
            <a:xfrm>
              <a:off x="3767" y="4412"/>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4439" y="4412"/>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5111" y="4412"/>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3767" y="5125"/>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4439" y="5125"/>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26"/>
            <p:cNvSpPr/>
            <p:nvPr/>
          </p:nvSpPr>
          <p:spPr>
            <a:xfrm>
              <a:off x="5111" y="5125"/>
              <a:ext cx="672" cy="713"/>
            </a:xfrm>
            <a:prstGeom prst="rect">
              <a:avLst/>
            </a:prstGeom>
            <a:solidFill>
              <a:schemeClr val="accent2">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3767" y="5838"/>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矩形 28"/>
            <p:cNvSpPr/>
            <p:nvPr/>
          </p:nvSpPr>
          <p:spPr>
            <a:xfrm>
              <a:off x="4439" y="5838"/>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矩形 29"/>
            <p:cNvSpPr/>
            <p:nvPr/>
          </p:nvSpPr>
          <p:spPr>
            <a:xfrm>
              <a:off x="5111" y="5838"/>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1" name="矩形 30"/>
          <p:cNvSpPr/>
          <p:nvPr/>
        </p:nvSpPr>
        <p:spPr>
          <a:xfrm>
            <a:off x="4191635" y="5006340"/>
            <a:ext cx="344170" cy="335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a:t>
            </a:r>
            <a:endParaRPr lang="en-US" altLang="zh-CN" b="1">
              <a:solidFill>
                <a:schemeClr val="tx1"/>
              </a:solidFill>
            </a:endParaRPr>
          </a:p>
        </p:txBody>
      </p:sp>
      <p:grpSp>
        <p:nvGrpSpPr>
          <p:cNvPr id="32" name="组合 31"/>
          <p:cNvGrpSpPr/>
          <p:nvPr/>
        </p:nvGrpSpPr>
        <p:grpSpPr>
          <a:xfrm>
            <a:off x="5694680" y="4207510"/>
            <a:ext cx="795655" cy="789940"/>
            <a:chOff x="8949" y="7112"/>
            <a:chExt cx="2016" cy="2138"/>
          </a:xfrm>
        </p:grpSpPr>
        <p:sp>
          <p:nvSpPr>
            <p:cNvPr id="33" name="矩形 32"/>
            <p:cNvSpPr/>
            <p:nvPr/>
          </p:nvSpPr>
          <p:spPr>
            <a:xfrm>
              <a:off x="8949"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8949"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9621"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10293"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9621"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40"/>
            <p:cNvSpPr/>
            <p:nvPr/>
          </p:nvSpPr>
          <p:spPr>
            <a:xfrm>
              <a:off x="10293"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42" name="直接箭头连接符 41"/>
          <p:cNvCxnSpPr/>
          <p:nvPr/>
        </p:nvCxnSpPr>
        <p:spPr>
          <a:xfrm flipV="1">
            <a:off x="5414010" y="5034915"/>
            <a:ext cx="280670" cy="30734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5" name="矩形 54"/>
          <p:cNvSpPr/>
          <p:nvPr/>
        </p:nvSpPr>
        <p:spPr>
          <a:xfrm>
            <a:off x="6661150" y="4471035"/>
            <a:ext cx="1158240" cy="335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a:t>
            </a:r>
            <a:endParaRPr lang="en-US" altLang="zh-CN" b="1">
              <a:solidFill>
                <a:schemeClr val="tx1"/>
              </a:solidFill>
            </a:endParaRPr>
          </a:p>
        </p:txBody>
      </p:sp>
      <p:grpSp>
        <p:nvGrpSpPr>
          <p:cNvPr id="56" name="组合 55"/>
          <p:cNvGrpSpPr/>
          <p:nvPr/>
        </p:nvGrpSpPr>
        <p:grpSpPr>
          <a:xfrm>
            <a:off x="7990840" y="4207510"/>
            <a:ext cx="795655" cy="789940"/>
            <a:chOff x="8949" y="7112"/>
            <a:chExt cx="2016" cy="2138"/>
          </a:xfrm>
        </p:grpSpPr>
        <p:sp>
          <p:nvSpPr>
            <p:cNvPr id="57" name="矩形 56"/>
            <p:cNvSpPr/>
            <p:nvPr/>
          </p:nvSpPr>
          <p:spPr>
            <a:xfrm>
              <a:off x="8949"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矩形 57"/>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矩形 59"/>
            <p:cNvSpPr/>
            <p:nvPr/>
          </p:nvSpPr>
          <p:spPr>
            <a:xfrm>
              <a:off x="8949"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矩形 60"/>
            <p:cNvSpPr/>
            <p:nvPr/>
          </p:nvSpPr>
          <p:spPr>
            <a:xfrm>
              <a:off x="9621"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0293"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矩形 63"/>
            <p:cNvSpPr/>
            <p:nvPr/>
          </p:nvSpPr>
          <p:spPr>
            <a:xfrm>
              <a:off x="9621"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矩形 64"/>
            <p:cNvSpPr/>
            <p:nvPr/>
          </p:nvSpPr>
          <p:spPr>
            <a:xfrm>
              <a:off x="10293"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6" name="矩形 65"/>
          <p:cNvSpPr/>
          <p:nvPr/>
        </p:nvSpPr>
        <p:spPr>
          <a:xfrm>
            <a:off x="8846820" y="5006340"/>
            <a:ext cx="371475" cy="335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a:t>
            </a:r>
            <a:endParaRPr lang="en-US" altLang="zh-CN" b="1">
              <a:solidFill>
                <a:schemeClr val="tx1"/>
              </a:solidFill>
            </a:endParaRPr>
          </a:p>
        </p:txBody>
      </p:sp>
      <p:grpSp>
        <p:nvGrpSpPr>
          <p:cNvPr id="67" name="组合 66"/>
          <p:cNvGrpSpPr/>
          <p:nvPr/>
        </p:nvGrpSpPr>
        <p:grpSpPr>
          <a:xfrm>
            <a:off x="9241790" y="5389880"/>
            <a:ext cx="871220" cy="800100"/>
            <a:chOff x="3767" y="4412"/>
            <a:chExt cx="2016" cy="2138"/>
          </a:xfrm>
        </p:grpSpPr>
        <p:sp>
          <p:nvSpPr>
            <p:cNvPr id="68" name="矩形 67"/>
            <p:cNvSpPr/>
            <p:nvPr/>
          </p:nvSpPr>
          <p:spPr>
            <a:xfrm>
              <a:off x="3767" y="4412"/>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矩形 68"/>
            <p:cNvSpPr/>
            <p:nvPr/>
          </p:nvSpPr>
          <p:spPr>
            <a:xfrm>
              <a:off x="4439" y="4412"/>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矩形 69"/>
            <p:cNvSpPr/>
            <p:nvPr/>
          </p:nvSpPr>
          <p:spPr>
            <a:xfrm>
              <a:off x="5111" y="4412"/>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矩形 70"/>
            <p:cNvSpPr/>
            <p:nvPr/>
          </p:nvSpPr>
          <p:spPr>
            <a:xfrm>
              <a:off x="3767" y="5125"/>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矩形 71"/>
            <p:cNvSpPr/>
            <p:nvPr/>
          </p:nvSpPr>
          <p:spPr>
            <a:xfrm>
              <a:off x="4439" y="5125"/>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矩形 72"/>
            <p:cNvSpPr/>
            <p:nvPr/>
          </p:nvSpPr>
          <p:spPr>
            <a:xfrm>
              <a:off x="5111" y="5125"/>
              <a:ext cx="672" cy="713"/>
            </a:xfrm>
            <a:prstGeom prst="rect">
              <a:avLst/>
            </a:prstGeom>
            <a:solidFill>
              <a:schemeClr val="accent2">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矩形 73"/>
            <p:cNvSpPr/>
            <p:nvPr/>
          </p:nvSpPr>
          <p:spPr>
            <a:xfrm>
              <a:off x="3767" y="5838"/>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矩形 74"/>
            <p:cNvSpPr/>
            <p:nvPr/>
          </p:nvSpPr>
          <p:spPr>
            <a:xfrm>
              <a:off x="4439" y="5838"/>
              <a:ext cx="672" cy="713"/>
            </a:xfrm>
            <a:prstGeom prst="rect">
              <a:avLst/>
            </a:prstGeom>
            <a:solidFill>
              <a:schemeClr val="accent3">
                <a:lumMod val="40000"/>
                <a:lumOff val="6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6" name="矩形 75"/>
            <p:cNvSpPr/>
            <p:nvPr/>
          </p:nvSpPr>
          <p:spPr>
            <a:xfrm>
              <a:off x="5111" y="5838"/>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77" name="直接箭头连接符 76"/>
          <p:cNvCxnSpPr/>
          <p:nvPr/>
        </p:nvCxnSpPr>
        <p:spPr>
          <a:xfrm flipV="1">
            <a:off x="10176510" y="5034915"/>
            <a:ext cx="280670" cy="30734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78" name="组合 77"/>
          <p:cNvGrpSpPr/>
          <p:nvPr/>
        </p:nvGrpSpPr>
        <p:grpSpPr>
          <a:xfrm>
            <a:off x="10633710" y="4207510"/>
            <a:ext cx="795655" cy="789940"/>
            <a:chOff x="8949" y="7112"/>
            <a:chExt cx="2016" cy="2138"/>
          </a:xfrm>
        </p:grpSpPr>
        <p:sp>
          <p:nvSpPr>
            <p:cNvPr id="81" name="矩形 80"/>
            <p:cNvSpPr/>
            <p:nvPr/>
          </p:nvSpPr>
          <p:spPr>
            <a:xfrm>
              <a:off x="8949"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矩形 81"/>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矩形 82"/>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矩形 83"/>
            <p:cNvSpPr/>
            <p:nvPr/>
          </p:nvSpPr>
          <p:spPr>
            <a:xfrm>
              <a:off x="8949"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矩形 84"/>
            <p:cNvSpPr/>
            <p:nvPr/>
          </p:nvSpPr>
          <p:spPr>
            <a:xfrm>
              <a:off x="9621"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矩形 85"/>
            <p:cNvSpPr/>
            <p:nvPr/>
          </p:nvSpPr>
          <p:spPr>
            <a:xfrm>
              <a:off x="10293"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矩形 87"/>
            <p:cNvSpPr/>
            <p:nvPr/>
          </p:nvSpPr>
          <p:spPr>
            <a:xfrm>
              <a:off x="9621"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矩形 88"/>
            <p:cNvSpPr/>
            <p:nvPr/>
          </p:nvSpPr>
          <p:spPr>
            <a:xfrm>
              <a:off x="10293"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90" name="组合 89"/>
          <p:cNvGrpSpPr/>
          <p:nvPr/>
        </p:nvGrpSpPr>
        <p:grpSpPr>
          <a:xfrm>
            <a:off x="3359150" y="2608580"/>
            <a:ext cx="795655" cy="789940"/>
            <a:chOff x="8949" y="7112"/>
            <a:chExt cx="2016" cy="2138"/>
          </a:xfrm>
        </p:grpSpPr>
        <p:sp>
          <p:nvSpPr>
            <p:cNvPr id="91" name="矩形 90"/>
            <p:cNvSpPr/>
            <p:nvPr/>
          </p:nvSpPr>
          <p:spPr>
            <a:xfrm>
              <a:off x="8949" y="7112"/>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矩形 91"/>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矩形 92"/>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4" name="矩形 93"/>
            <p:cNvSpPr/>
            <p:nvPr/>
          </p:nvSpPr>
          <p:spPr>
            <a:xfrm>
              <a:off x="8949"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矩形 94"/>
            <p:cNvSpPr/>
            <p:nvPr/>
          </p:nvSpPr>
          <p:spPr>
            <a:xfrm>
              <a:off x="9621"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6" name="矩形 95"/>
            <p:cNvSpPr/>
            <p:nvPr/>
          </p:nvSpPr>
          <p:spPr>
            <a:xfrm>
              <a:off x="10293"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7" name="矩形 96"/>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矩形 97"/>
            <p:cNvSpPr/>
            <p:nvPr/>
          </p:nvSpPr>
          <p:spPr>
            <a:xfrm>
              <a:off x="9621"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9" name="矩形 98"/>
            <p:cNvSpPr/>
            <p:nvPr/>
          </p:nvSpPr>
          <p:spPr>
            <a:xfrm>
              <a:off x="10293"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00" name="直接箭头连接符 99"/>
          <p:cNvCxnSpPr/>
          <p:nvPr/>
        </p:nvCxnSpPr>
        <p:spPr>
          <a:xfrm>
            <a:off x="2228850" y="3033395"/>
            <a:ext cx="966470" cy="1143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02" name="直接箭头连接符 101"/>
          <p:cNvCxnSpPr/>
          <p:nvPr/>
        </p:nvCxnSpPr>
        <p:spPr>
          <a:xfrm flipV="1">
            <a:off x="4323715" y="3051175"/>
            <a:ext cx="870585" cy="698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3" name="圆角矩形 102"/>
          <p:cNvSpPr/>
          <p:nvPr/>
        </p:nvSpPr>
        <p:spPr>
          <a:xfrm>
            <a:off x="5295265" y="2644775"/>
            <a:ext cx="1365885" cy="806450"/>
          </a:xfrm>
          <a:prstGeom prst="roundRect">
            <a:avLst/>
          </a:prstGeom>
          <a:solidFill>
            <a:schemeClr val="accent6">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sym typeface="+mn-ea"/>
              </a:rPr>
              <a:t>Decoder</a:t>
            </a:r>
            <a:endParaRPr lang="en-US" altLang="zh-CN" sz="2000">
              <a:solidFill>
                <a:schemeClr val="tx1"/>
              </a:solidFill>
              <a:latin typeface="微软雅黑" panose="020B0503020204020204" pitchFamily="34" charset="-122"/>
              <a:ea typeface="微软雅黑" panose="020B0503020204020204" pitchFamily="34" charset="-122"/>
              <a:sym typeface="+mn-ea"/>
            </a:endParaRPr>
          </a:p>
        </p:txBody>
      </p:sp>
      <p:sp>
        <p:nvSpPr>
          <p:cNvPr id="105" name="矩形 104"/>
          <p:cNvSpPr/>
          <p:nvPr/>
        </p:nvSpPr>
        <p:spPr>
          <a:xfrm>
            <a:off x="2260600" y="1987550"/>
            <a:ext cx="9567545" cy="4328795"/>
          </a:xfrm>
          <a:prstGeom prst="rect">
            <a:avLst/>
          </a:prstGeom>
          <a:noFill/>
          <a:ln w="28575"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矩形 105"/>
          <p:cNvSpPr/>
          <p:nvPr/>
        </p:nvSpPr>
        <p:spPr>
          <a:xfrm>
            <a:off x="9711055" y="2563495"/>
            <a:ext cx="1315085" cy="96901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训练</a:t>
            </a:r>
            <a:r>
              <a:rPr lang="en-US" altLang="zh-CN" sz="2000">
                <a:solidFill>
                  <a:schemeClr val="tx1"/>
                </a:solidFill>
              </a:rPr>
              <a:t>Decoder</a:t>
            </a:r>
            <a:endParaRPr lang="en-US" altLang="zh-CN" sz="2000">
              <a:solidFill>
                <a:schemeClr val="tx1"/>
              </a:solidFill>
            </a:endParaRPr>
          </a:p>
        </p:txBody>
      </p:sp>
      <p:sp>
        <p:nvSpPr>
          <p:cNvPr id="127" name="矩形 126"/>
          <p:cNvSpPr/>
          <p:nvPr/>
        </p:nvSpPr>
        <p:spPr>
          <a:xfrm>
            <a:off x="10513060" y="5358130"/>
            <a:ext cx="1315085" cy="96901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训练</a:t>
            </a:r>
            <a:r>
              <a:rPr lang="en-US" altLang="zh-CN" sz="2000">
                <a:solidFill>
                  <a:schemeClr val="tx1"/>
                </a:solidFill>
              </a:rPr>
              <a:t>Noise Predicter</a:t>
            </a:r>
            <a:endParaRPr lang="en-US" altLang="zh-CN" sz="2000">
              <a:solidFill>
                <a:schemeClr val="tx1"/>
              </a:solidFill>
            </a:endParaRPr>
          </a:p>
        </p:txBody>
      </p:sp>
      <p:sp>
        <p:nvSpPr>
          <p:cNvPr id="128" name="矩形 127"/>
          <p:cNvSpPr/>
          <p:nvPr>
            <p:custDataLst>
              <p:tags r:id="rId4"/>
            </p:custDataLst>
          </p:nvPr>
        </p:nvSpPr>
        <p:spPr>
          <a:xfrm>
            <a:off x="10513060" y="5034915"/>
            <a:ext cx="109728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高斯噪声</a:t>
            </a:r>
            <a:endParaRPr lang="zh-CN" altLang="en-US">
              <a:solidFill>
                <a:schemeClr val="tx1"/>
              </a:solidFill>
            </a:endParaRPr>
          </a:p>
        </p:txBody>
      </p:sp>
      <p:cxnSp>
        <p:nvCxnSpPr>
          <p:cNvPr id="4" name="直接箭头连接符 3"/>
          <p:cNvCxnSpPr/>
          <p:nvPr/>
        </p:nvCxnSpPr>
        <p:spPr>
          <a:xfrm>
            <a:off x="3731895" y="3404235"/>
            <a:ext cx="5715" cy="70231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0" y="0"/>
            <a:ext cx="10709910" cy="6858000"/>
          </a:xfrm>
          <a:prstGeom prst="rect">
            <a:avLst/>
          </a:prstGeom>
          <a:noFill/>
          <a:ln w="9525">
            <a:noFill/>
          </a:ln>
        </p:spPr>
      </p:pic>
      <p:sp>
        <p:nvSpPr>
          <p:cNvPr id="3074" name="标题 3073"/>
          <p:cNvSpPr>
            <a:spLocks noGrp="1"/>
          </p:cNvSpPr>
          <p:nvPr>
            <p:ph type="title"/>
          </p:nvPr>
        </p:nvSpPr>
        <p:spPr>
          <a:xfrm>
            <a:off x="3299460" y="0"/>
            <a:ext cx="7410450" cy="810895"/>
          </a:xfrm>
        </p:spPr>
        <p:txBody>
          <a:bodyPr anchor="ctr" anchorCtr="0">
            <a:normAutofit/>
          </a:bodyPr>
          <a:p>
            <a:pPr marL="0" indent="0" algn="ctr">
              <a:buNone/>
            </a:pPr>
            <a:r>
              <a:rPr lang="zh-CN" altLang="en-US" sz="3200" dirty="0">
                <a:solidFill>
                  <a:schemeClr val="bg1"/>
                </a:solidFill>
                <a:sym typeface="+mn-ea"/>
              </a:rPr>
              <a:t>扩散模型是如何生成各种图像的？</a:t>
            </a:r>
            <a:endParaRPr lang="zh-CN" altLang="en-US" sz="3200" dirty="0">
              <a:solidFill>
                <a:schemeClr val="bg1"/>
              </a:solidFill>
              <a:sym typeface="+mn-ea"/>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86540" y="6546215"/>
            <a:ext cx="50546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11</a:t>
            </a:r>
            <a:endParaRPr lang="en-US" altLang="zh-CN">
              <a:latin typeface="+mn-ea"/>
            </a:endParaRPr>
          </a:p>
        </p:txBody>
      </p:sp>
      <p:grpSp>
        <p:nvGrpSpPr>
          <p:cNvPr id="125" name="组合 124"/>
          <p:cNvGrpSpPr/>
          <p:nvPr/>
        </p:nvGrpSpPr>
        <p:grpSpPr>
          <a:xfrm>
            <a:off x="10795000" y="5252085"/>
            <a:ext cx="795655" cy="789940"/>
            <a:chOff x="8949" y="7112"/>
            <a:chExt cx="2016" cy="2138"/>
          </a:xfrm>
        </p:grpSpPr>
        <p:sp>
          <p:nvSpPr>
            <p:cNvPr id="115" name="矩形 114"/>
            <p:cNvSpPr/>
            <p:nvPr/>
          </p:nvSpPr>
          <p:spPr>
            <a:xfrm>
              <a:off x="8949" y="7112"/>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矩形 115"/>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矩形 116"/>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矩形 117"/>
            <p:cNvSpPr/>
            <p:nvPr/>
          </p:nvSpPr>
          <p:spPr>
            <a:xfrm>
              <a:off x="8949"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9" name="矩形 118"/>
            <p:cNvSpPr/>
            <p:nvPr/>
          </p:nvSpPr>
          <p:spPr>
            <a:xfrm>
              <a:off x="9621"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矩形 119"/>
            <p:cNvSpPr/>
            <p:nvPr/>
          </p:nvSpPr>
          <p:spPr>
            <a:xfrm>
              <a:off x="10293"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1" name="矩形 120"/>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2" name="矩形 121"/>
            <p:cNvSpPr/>
            <p:nvPr/>
          </p:nvSpPr>
          <p:spPr>
            <a:xfrm>
              <a:off x="9621"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3" name="矩形 122"/>
            <p:cNvSpPr/>
            <p:nvPr/>
          </p:nvSpPr>
          <p:spPr>
            <a:xfrm>
              <a:off x="10293"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9" name="圆角矩形 78"/>
          <p:cNvSpPr/>
          <p:nvPr/>
        </p:nvSpPr>
        <p:spPr>
          <a:xfrm>
            <a:off x="891540" y="2324735"/>
            <a:ext cx="1254760" cy="806450"/>
          </a:xfrm>
          <a:prstGeom prst="roundRect">
            <a:avLst/>
          </a:prstGeom>
          <a:solidFill>
            <a:schemeClr val="accent5">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sym typeface="+mn-ea"/>
              </a:rPr>
              <a:t>Text Encoder</a:t>
            </a:r>
            <a:endParaRPr lang="zh-CN" altLang="en-US"/>
          </a:p>
        </p:txBody>
      </p:sp>
      <p:cxnSp>
        <p:nvCxnSpPr>
          <p:cNvPr id="80" name="直接箭头连接符 79"/>
          <p:cNvCxnSpPr/>
          <p:nvPr/>
        </p:nvCxnSpPr>
        <p:spPr>
          <a:xfrm flipH="1">
            <a:off x="1517015" y="1618615"/>
            <a:ext cx="8890" cy="66992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 name="直接箭头连接符 1"/>
          <p:cNvCxnSpPr/>
          <p:nvPr/>
        </p:nvCxnSpPr>
        <p:spPr>
          <a:xfrm>
            <a:off x="1517015" y="3227705"/>
            <a:ext cx="6985" cy="56388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6" name="图片 5" descr="1"/>
          <p:cNvPicPr>
            <a:picLocks noChangeAspect="1"/>
          </p:cNvPicPr>
          <p:nvPr/>
        </p:nvPicPr>
        <p:blipFill>
          <a:blip r:embed="rId2"/>
          <a:stretch>
            <a:fillRect/>
          </a:stretch>
        </p:blipFill>
        <p:spPr>
          <a:xfrm>
            <a:off x="10452735" y="1759585"/>
            <a:ext cx="1304290" cy="978535"/>
          </a:xfrm>
          <a:prstGeom prst="rect">
            <a:avLst/>
          </a:prstGeom>
        </p:spPr>
      </p:pic>
      <p:sp>
        <p:nvSpPr>
          <p:cNvPr id="130" name="矩形 129"/>
          <p:cNvSpPr/>
          <p:nvPr>
            <p:custDataLst>
              <p:tags r:id="rId3"/>
            </p:custDataLst>
          </p:nvPr>
        </p:nvSpPr>
        <p:spPr>
          <a:xfrm>
            <a:off x="120650" y="5438140"/>
            <a:ext cx="109728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高斯噪声</a:t>
            </a:r>
            <a:endParaRPr lang="zh-CN" altLang="en-US">
              <a:solidFill>
                <a:schemeClr val="tx1"/>
              </a:solidFill>
            </a:endParaRPr>
          </a:p>
        </p:txBody>
      </p:sp>
      <p:grpSp>
        <p:nvGrpSpPr>
          <p:cNvPr id="56" name="组合 55"/>
          <p:cNvGrpSpPr/>
          <p:nvPr/>
        </p:nvGrpSpPr>
        <p:grpSpPr>
          <a:xfrm>
            <a:off x="4377055" y="5230495"/>
            <a:ext cx="795655" cy="789940"/>
            <a:chOff x="8949" y="7112"/>
            <a:chExt cx="2016" cy="2138"/>
          </a:xfrm>
        </p:grpSpPr>
        <p:sp>
          <p:nvSpPr>
            <p:cNvPr id="57" name="矩形 56"/>
            <p:cNvSpPr/>
            <p:nvPr/>
          </p:nvSpPr>
          <p:spPr>
            <a:xfrm>
              <a:off x="8949"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矩形 57"/>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矩形 59"/>
            <p:cNvSpPr/>
            <p:nvPr/>
          </p:nvSpPr>
          <p:spPr>
            <a:xfrm>
              <a:off x="8949"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矩形 60"/>
            <p:cNvSpPr/>
            <p:nvPr/>
          </p:nvSpPr>
          <p:spPr>
            <a:xfrm>
              <a:off x="9621"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矩形 61"/>
            <p:cNvSpPr/>
            <p:nvPr/>
          </p:nvSpPr>
          <p:spPr>
            <a:xfrm>
              <a:off x="10293"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矩形 62"/>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矩形 63"/>
            <p:cNvSpPr/>
            <p:nvPr/>
          </p:nvSpPr>
          <p:spPr>
            <a:xfrm>
              <a:off x="9621"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矩形 64"/>
            <p:cNvSpPr/>
            <p:nvPr/>
          </p:nvSpPr>
          <p:spPr>
            <a:xfrm>
              <a:off x="10293"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77" name="直接箭头连接符 76"/>
          <p:cNvCxnSpPr/>
          <p:nvPr/>
        </p:nvCxnSpPr>
        <p:spPr>
          <a:xfrm flipH="1" flipV="1">
            <a:off x="11176635" y="4625340"/>
            <a:ext cx="11430" cy="59690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78" name="组合 77"/>
          <p:cNvGrpSpPr/>
          <p:nvPr/>
        </p:nvGrpSpPr>
        <p:grpSpPr>
          <a:xfrm>
            <a:off x="1217930" y="5213985"/>
            <a:ext cx="795655" cy="789940"/>
            <a:chOff x="8949" y="7112"/>
            <a:chExt cx="2016" cy="2138"/>
          </a:xfrm>
        </p:grpSpPr>
        <p:sp>
          <p:nvSpPr>
            <p:cNvPr id="81" name="矩形 80"/>
            <p:cNvSpPr/>
            <p:nvPr/>
          </p:nvSpPr>
          <p:spPr>
            <a:xfrm>
              <a:off x="8949"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2" name="矩形 81"/>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矩形 82"/>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矩形 83"/>
            <p:cNvSpPr/>
            <p:nvPr/>
          </p:nvSpPr>
          <p:spPr>
            <a:xfrm>
              <a:off x="8949"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矩形 84"/>
            <p:cNvSpPr/>
            <p:nvPr/>
          </p:nvSpPr>
          <p:spPr>
            <a:xfrm>
              <a:off x="9621"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矩形 85"/>
            <p:cNvSpPr/>
            <p:nvPr/>
          </p:nvSpPr>
          <p:spPr>
            <a:xfrm>
              <a:off x="10293"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矩形 86"/>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矩形 87"/>
            <p:cNvSpPr/>
            <p:nvPr/>
          </p:nvSpPr>
          <p:spPr>
            <a:xfrm>
              <a:off x="9621"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矩形 88"/>
            <p:cNvSpPr/>
            <p:nvPr/>
          </p:nvSpPr>
          <p:spPr>
            <a:xfrm>
              <a:off x="10293"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3" name="圆角矩形 102"/>
          <p:cNvSpPr/>
          <p:nvPr/>
        </p:nvSpPr>
        <p:spPr>
          <a:xfrm>
            <a:off x="10572750" y="3786505"/>
            <a:ext cx="1254760" cy="806450"/>
          </a:xfrm>
          <a:prstGeom prst="roundRect">
            <a:avLst/>
          </a:prstGeom>
          <a:solidFill>
            <a:schemeClr val="accent6">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sym typeface="+mn-ea"/>
              </a:rPr>
              <a:t>Decoder</a:t>
            </a:r>
            <a:endParaRPr lang="zh-CN" altLang="en-US"/>
          </a:p>
        </p:txBody>
      </p:sp>
      <p:sp>
        <p:nvSpPr>
          <p:cNvPr id="3" name="矩形 2"/>
          <p:cNvSpPr/>
          <p:nvPr/>
        </p:nvSpPr>
        <p:spPr>
          <a:xfrm>
            <a:off x="891540" y="857250"/>
            <a:ext cx="1315085" cy="96901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solidFill>
                  <a:schemeClr val="tx1"/>
                </a:solidFill>
              </a:rPr>
              <a:t>文字</a:t>
            </a:r>
            <a:endParaRPr lang="zh-CN">
              <a:solidFill>
                <a:schemeClr val="tx1"/>
              </a:solidFill>
            </a:endParaRPr>
          </a:p>
        </p:txBody>
      </p:sp>
      <p:sp>
        <p:nvSpPr>
          <p:cNvPr id="5" name="矩形 4"/>
          <p:cNvSpPr/>
          <p:nvPr/>
        </p:nvSpPr>
        <p:spPr>
          <a:xfrm>
            <a:off x="953770" y="3887470"/>
            <a:ext cx="264160" cy="705485"/>
          </a:xfrm>
          <a:prstGeom prst="rect">
            <a:avLst/>
          </a:prstGeom>
          <a:solidFill>
            <a:schemeClr val="accent5">
              <a:lumMod val="20000"/>
              <a:lumOff val="8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43" name="矩形 42"/>
          <p:cNvSpPr/>
          <p:nvPr/>
        </p:nvSpPr>
        <p:spPr>
          <a:xfrm>
            <a:off x="1386840" y="3888105"/>
            <a:ext cx="264160" cy="705485"/>
          </a:xfrm>
          <a:prstGeom prst="rect">
            <a:avLst/>
          </a:prstGeom>
          <a:solidFill>
            <a:schemeClr val="accent5">
              <a:lumMod val="60000"/>
              <a:lumOff val="4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44" name="矩形 43"/>
          <p:cNvSpPr/>
          <p:nvPr/>
        </p:nvSpPr>
        <p:spPr>
          <a:xfrm>
            <a:off x="1775460" y="3888105"/>
            <a:ext cx="264795" cy="704850"/>
          </a:xfrm>
          <a:prstGeom prst="rect">
            <a:avLst/>
          </a:prstGeom>
          <a:solidFill>
            <a:srgbClr val="456DA0"/>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cxnSp>
        <p:nvCxnSpPr>
          <p:cNvPr id="45" name="直接箭头连接符 44"/>
          <p:cNvCxnSpPr/>
          <p:nvPr/>
        </p:nvCxnSpPr>
        <p:spPr>
          <a:xfrm flipV="1">
            <a:off x="2120265" y="5606415"/>
            <a:ext cx="39624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6" name="圆角矩形 45"/>
          <p:cNvSpPr/>
          <p:nvPr/>
        </p:nvSpPr>
        <p:spPr>
          <a:xfrm>
            <a:off x="2611755" y="5213985"/>
            <a:ext cx="1254760" cy="806450"/>
          </a:xfrm>
          <a:prstGeom prst="roundRect">
            <a:avLst/>
          </a:prstGeom>
          <a:solidFill>
            <a:schemeClr val="accent5">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sym typeface="+mn-ea"/>
              </a:rPr>
              <a:t>Dnoise</a:t>
            </a:r>
            <a:endParaRPr lang="zh-CN" altLang="en-US"/>
          </a:p>
        </p:txBody>
      </p:sp>
      <p:sp>
        <p:nvSpPr>
          <p:cNvPr id="48" name="圆角矩形 47"/>
          <p:cNvSpPr/>
          <p:nvPr/>
        </p:nvSpPr>
        <p:spPr>
          <a:xfrm>
            <a:off x="5704840" y="5198110"/>
            <a:ext cx="1254760" cy="806450"/>
          </a:xfrm>
          <a:prstGeom prst="roundRect">
            <a:avLst/>
          </a:prstGeom>
          <a:solidFill>
            <a:schemeClr val="accent5">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sym typeface="+mn-ea"/>
              </a:rPr>
              <a:t>Dnoise</a:t>
            </a:r>
            <a:endParaRPr lang="zh-CN" altLang="en-US"/>
          </a:p>
        </p:txBody>
      </p:sp>
      <p:sp>
        <p:nvSpPr>
          <p:cNvPr id="49" name="圆角矩形 48"/>
          <p:cNvSpPr/>
          <p:nvPr/>
        </p:nvSpPr>
        <p:spPr>
          <a:xfrm>
            <a:off x="8962390" y="5230495"/>
            <a:ext cx="1254760" cy="806450"/>
          </a:xfrm>
          <a:prstGeom prst="roundRect">
            <a:avLst/>
          </a:prstGeom>
          <a:solidFill>
            <a:schemeClr val="accent5">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sym typeface="+mn-ea"/>
              </a:rPr>
              <a:t>Dnoise</a:t>
            </a:r>
            <a:endParaRPr lang="zh-CN" altLang="en-US"/>
          </a:p>
        </p:txBody>
      </p:sp>
      <p:cxnSp>
        <p:nvCxnSpPr>
          <p:cNvPr id="50" name="直接箭头连接符 49"/>
          <p:cNvCxnSpPr/>
          <p:nvPr/>
        </p:nvCxnSpPr>
        <p:spPr>
          <a:xfrm flipV="1">
            <a:off x="3930015" y="5612130"/>
            <a:ext cx="39624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1" name="直接箭头连接符 50"/>
          <p:cNvCxnSpPr/>
          <p:nvPr/>
        </p:nvCxnSpPr>
        <p:spPr>
          <a:xfrm flipV="1">
            <a:off x="5234940" y="5617845"/>
            <a:ext cx="39624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flipV="1">
            <a:off x="7107555" y="5617845"/>
            <a:ext cx="39624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38" name="直接箭头连接符 137"/>
          <p:cNvCxnSpPr/>
          <p:nvPr/>
        </p:nvCxnSpPr>
        <p:spPr>
          <a:xfrm flipV="1">
            <a:off x="8465820" y="5617845"/>
            <a:ext cx="39624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39" name="矩形 138"/>
          <p:cNvSpPr/>
          <p:nvPr/>
        </p:nvSpPr>
        <p:spPr>
          <a:xfrm>
            <a:off x="7394575" y="5443220"/>
            <a:ext cx="1158240" cy="335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a:t>
            </a:r>
            <a:endParaRPr lang="en-US" altLang="zh-CN" b="1">
              <a:solidFill>
                <a:schemeClr val="tx1"/>
              </a:solidFill>
            </a:endParaRPr>
          </a:p>
        </p:txBody>
      </p:sp>
      <p:cxnSp>
        <p:nvCxnSpPr>
          <p:cNvPr id="140" name="直接箭头连接符 139"/>
          <p:cNvCxnSpPr/>
          <p:nvPr/>
        </p:nvCxnSpPr>
        <p:spPr>
          <a:xfrm flipV="1">
            <a:off x="10313670" y="5623560"/>
            <a:ext cx="39624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41" name="直接箭头连接符 140"/>
          <p:cNvCxnSpPr/>
          <p:nvPr/>
        </p:nvCxnSpPr>
        <p:spPr>
          <a:xfrm flipV="1">
            <a:off x="11176635" y="2988945"/>
            <a:ext cx="0" cy="64262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57" name="组合 156"/>
          <p:cNvGrpSpPr/>
          <p:nvPr/>
        </p:nvGrpSpPr>
        <p:grpSpPr>
          <a:xfrm>
            <a:off x="2611755" y="3888105"/>
            <a:ext cx="1238885" cy="705485"/>
            <a:chOff x="3963" y="10800"/>
            <a:chExt cx="1951" cy="1111"/>
          </a:xfrm>
        </p:grpSpPr>
        <p:sp>
          <p:nvSpPr>
            <p:cNvPr id="153" name="矩形 152"/>
            <p:cNvSpPr/>
            <p:nvPr/>
          </p:nvSpPr>
          <p:spPr>
            <a:xfrm>
              <a:off x="3963" y="10801"/>
              <a:ext cx="416" cy="1111"/>
            </a:xfrm>
            <a:prstGeom prst="rect">
              <a:avLst/>
            </a:prstGeom>
            <a:solidFill>
              <a:schemeClr val="accent5">
                <a:lumMod val="20000"/>
                <a:lumOff val="8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154" name="矩形 153"/>
            <p:cNvSpPr/>
            <p:nvPr/>
          </p:nvSpPr>
          <p:spPr>
            <a:xfrm>
              <a:off x="4750" y="10800"/>
              <a:ext cx="416" cy="1111"/>
            </a:xfrm>
            <a:prstGeom prst="rect">
              <a:avLst/>
            </a:prstGeom>
            <a:solidFill>
              <a:schemeClr val="accent5">
                <a:lumMod val="60000"/>
                <a:lumOff val="4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155" name="矩形 154"/>
            <p:cNvSpPr/>
            <p:nvPr/>
          </p:nvSpPr>
          <p:spPr>
            <a:xfrm>
              <a:off x="5498" y="10801"/>
              <a:ext cx="417" cy="1110"/>
            </a:xfrm>
            <a:prstGeom prst="rect">
              <a:avLst/>
            </a:prstGeom>
            <a:solidFill>
              <a:srgbClr val="456DA0"/>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cxnSp>
        <p:nvCxnSpPr>
          <p:cNvPr id="158" name="直接箭头连接符 157"/>
          <p:cNvCxnSpPr/>
          <p:nvPr/>
        </p:nvCxnSpPr>
        <p:spPr>
          <a:xfrm>
            <a:off x="3235325" y="4634230"/>
            <a:ext cx="6985" cy="56388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60" name="组合 159"/>
          <p:cNvGrpSpPr/>
          <p:nvPr/>
        </p:nvGrpSpPr>
        <p:grpSpPr>
          <a:xfrm>
            <a:off x="5720080" y="3887470"/>
            <a:ext cx="1238885" cy="705485"/>
            <a:chOff x="3963" y="10800"/>
            <a:chExt cx="1951" cy="1111"/>
          </a:xfrm>
        </p:grpSpPr>
        <p:sp>
          <p:nvSpPr>
            <p:cNvPr id="161" name="矩形 160"/>
            <p:cNvSpPr/>
            <p:nvPr/>
          </p:nvSpPr>
          <p:spPr>
            <a:xfrm>
              <a:off x="3963" y="10801"/>
              <a:ext cx="416" cy="1111"/>
            </a:xfrm>
            <a:prstGeom prst="rect">
              <a:avLst/>
            </a:prstGeom>
            <a:solidFill>
              <a:schemeClr val="accent5">
                <a:lumMod val="20000"/>
                <a:lumOff val="8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162" name="矩形 161"/>
            <p:cNvSpPr/>
            <p:nvPr/>
          </p:nvSpPr>
          <p:spPr>
            <a:xfrm>
              <a:off x="4750" y="10800"/>
              <a:ext cx="416" cy="1111"/>
            </a:xfrm>
            <a:prstGeom prst="rect">
              <a:avLst/>
            </a:prstGeom>
            <a:solidFill>
              <a:schemeClr val="accent5">
                <a:lumMod val="60000"/>
                <a:lumOff val="4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163" name="矩形 162"/>
            <p:cNvSpPr/>
            <p:nvPr/>
          </p:nvSpPr>
          <p:spPr>
            <a:xfrm>
              <a:off x="5498" y="10801"/>
              <a:ext cx="417" cy="1110"/>
            </a:xfrm>
            <a:prstGeom prst="rect">
              <a:avLst/>
            </a:prstGeom>
            <a:solidFill>
              <a:srgbClr val="456DA0"/>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grpSp>
        <p:nvGrpSpPr>
          <p:cNvPr id="164" name="组合 163"/>
          <p:cNvGrpSpPr/>
          <p:nvPr/>
        </p:nvGrpSpPr>
        <p:grpSpPr>
          <a:xfrm>
            <a:off x="8962390" y="3888740"/>
            <a:ext cx="1238885" cy="705485"/>
            <a:chOff x="3963" y="10800"/>
            <a:chExt cx="1951" cy="1111"/>
          </a:xfrm>
        </p:grpSpPr>
        <p:sp>
          <p:nvSpPr>
            <p:cNvPr id="165" name="矩形 164"/>
            <p:cNvSpPr/>
            <p:nvPr/>
          </p:nvSpPr>
          <p:spPr>
            <a:xfrm>
              <a:off x="3963" y="10801"/>
              <a:ext cx="416" cy="1111"/>
            </a:xfrm>
            <a:prstGeom prst="rect">
              <a:avLst/>
            </a:prstGeom>
            <a:solidFill>
              <a:schemeClr val="accent5">
                <a:lumMod val="20000"/>
                <a:lumOff val="8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166" name="矩形 165"/>
            <p:cNvSpPr/>
            <p:nvPr/>
          </p:nvSpPr>
          <p:spPr>
            <a:xfrm>
              <a:off x="4750" y="10800"/>
              <a:ext cx="416" cy="1111"/>
            </a:xfrm>
            <a:prstGeom prst="rect">
              <a:avLst/>
            </a:prstGeom>
            <a:solidFill>
              <a:schemeClr val="accent5">
                <a:lumMod val="60000"/>
                <a:lumOff val="4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167" name="矩形 166"/>
            <p:cNvSpPr/>
            <p:nvPr/>
          </p:nvSpPr>
          <p:spPr>
            <a:xfrm>
              <a:off x="5498" y="10801"/>
              <a:ext cx="417" cy="1110"/>
            </a:xfrm>
            <a:prstGeom prst="rect">
              <a:avLst/>
            </a:prstGeom>
            <a:solidFill>
              <a:srgbClr val="456DA0"/>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grpSp>
      <p:cxnSp>
        <p:nvCxnSpPr>
          <p:cNvPr id="168" name="直接箭头连接符 167"/>
          <p:cNvCxnSpPr/>
          <p:nvPr/>
        </p:nvCxnSpPr>
        <p:spPr>
          <a:xfrm>
            <a:off x="6328410" y="4634230"/>
            <a:ext cx="6985" cy="56388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69" name="直接箭头连接符 168"/>
          <p:cNvCxnSpPr/>
          <p:nvPr/>
        </p:nvCxnSpPr>
        <p:spPr>
          <a:xfrm>
            <a:off x="9591040" y="4634230"/>
            <a:ext cx="6985" cy="56388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71" name="圆角矩形 170"/>
          <p:cNvSpPr/>
          <p:nvPr/>
        </p:nvSpPr>
        <p:spPr>
          <a:xfrm>
            <a:off x="4147820" y="3791585"/>
            <a:ext cx="1254760" cy="806450"/>
          </a:xfrm>
          <a:prstGeom prst="roundRect">
            <a:avLst/>
          </a:prstGeom>
          <a:solidFill>
            <a:schemeClr val="accent6">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sym typeface="+mn-ea"/>
              </a:rPr>
              <a:t>Decoder</a:t>
            </a:r>
            <a:endParaRPr lang="zh-CN" altLang="en-US"/>
          </a:p>
        </p:txBody>
      </p:sp>
      <p:cxnSp>
        <p:nvCxnSpPr>
          <p:cNvPr id="173" name="直接箭头连接符 172"/>
          <p:cNvCxnSpPr/>
          <p:nvPr/>
        </p:nvCxnSpPr>
        <p:spPr>
          <a:xfrm flipH="1" flipV="1">
            <a:off x="4770120" y="4634230"/>
            <a:ext cx="3175" cy="544195"/>
          </a:xfrm>
          <a:prstGeom prst="straightConnector1">
            <a:avLst/>
          </a:prstGeom>
          <a:ln w="34925" cmpd="sng">
            <a:solidFill>
              <a:schemeClr val="tx1"/>
            </a:solidFill>
            <a:prstDash val="sysDot"/>
            <a:tailEnd type="arrow"/>
          </a:ln>
        </p:spPr>
        <p:style>
          <a:lnRef idx="2">
            <a:schemeClr val="accent1"/>
          </a:lnRef>
          <a:fillRef idx="0">
            <a:srgbClr val="FFFFFF"/>
          </a:fillRef>
          <a:effectRef idx="0">
            <a:srgbClr val="FFFFFF"/>
          </a:effectRef>
          <a:fontRef idx="minor">
            <a:schemeClr val="tx1"/>
          </a:fontRef>
        </p:style>
      </p:cxnSp>
      <p:cxnSp>
        <p:nvCxnSpPr>
          <p:cNvPr id="175" name="直接箭头连接符 174"/>
          <p:cNvCxnSpPr/>
          <p:nvPr/>
        </p:nvCxnSpPr>
        <p:spPr>
          <a:xfrm flipV="1">
            <a:off x="4770120" y="2917825"/>
            <a:ext cx="3175" cy="757555"/>
          </a:xfrm>
          <a:prstGeom prst="straightConnector1">
            <a:avLst/>
          </a:prstGeom>
          <a:ln w="34925" cmpd="sng">
            <a:solidFill>
              <a:schemeClr val="tx1"/>
            </a:solidFill>
            <a:prstDash val="sysDot"/>
            <a:tailEnd type="arrow"/>
          </a:ln>
        </p:spPr>
        <p:style>
          <a:lnRef idx="2">
            <a:schemeClr val="accent1"/>
          </a:lnRef>
          <a:fillRef idx="0">
            <a:srgbClr val="FFFFFF"/>
          </a:fillRef>
          <a:effectRef idx="0">
            <a:srgbClr val="FFFFFF"/>
          </a:effectRef>
          <a:fontRef idx="minor">
            <a:schemeClr val="tx1"/>
          </a:fontRef>
        </p:style>
      </p:cxnSp>
      <p:pic>
        <p:nvPicPr>
          <p:cNvPr id="177" name="图片 176" descr="6"/>
          <p:cNvPicPr>
            <a:picLocks noChangeAspect="1"/>
          </p:cNvPicPr>
          <p:nvPr/>
        </p:nvPicPr>
        <p:blipFill>
          <a:blip r:embed="rId4"/>
          <a:stretch>
            <a:fillRect/>
          </a:stretch>
        </p:blipFill>
        <p:spPr>
          <a:xfrm>
            <a:off x="4147820" y="1759585"/>
            <a:ext cx="1318260" cy="9886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50267" y="2523918"/>
            <a:ext cx="6252528" cy="1899920"/>
            <a:chOff x="1397952" y="924560"/>
            <a:chExt cx="6252528" cy="1899920"/>
          </a:xfrm>
        </p:grpSpPr>
        <p:sp>
          <p:nvSpPr>
            <p:cNvPr id="23" name="文本框 22"/>
            <p:cNvSpPr txBox="1"/>
            <p:nvPr/>
          </p:nvSpPr>
          <p:spPr>
            <a:xfrm>
              <a:off x="1397952" y="924560"/>
              <a:ext cx="577215" cy="1170940"/>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888808" y="1377240"/>
              <a:ext cx="1749425" cy="570865"/>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Three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24"/>
            <p:cNvSpPr txBox="1"/>
            <p:nvPr/>
          </p:nvSpPr>
          <p:spPr>
            <a:xfrm>
              <a:off x="1519260" y="1932940"/>
              <a:ext cx="6130925" cy="891540"/>
            </a:xfrm>
            <a:prstGeom prst="rect">
              <a:avLst/>
            </a:prstGeom>
            <a:noFill/>
          </p:spPr>
          <p:txBody>
            <a:bodyPr wrap="square" rtlCol="0">
              <a:spAutoFit/>
            </a:bodyPr>
            <a:lstStyle/>
            <a:p>
              <a:pPr algn="just" hangingPunct="0">
                <a:lnSpc>
                  <a:spcPct val="130000"/>
                </a:lnSpc>
              </a:pPr>
              <a:r>
                <a:rPr lang="zh-CN" altLang="en-US" sz="4000" b="1" spc="1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扩散流复用</a:t>
              </a:r>
              <a:r>
                <a:rPr lang="en-US" sz="4000" b="1" spc="100" baseline="300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[2]</a:t>
              </a:r>
              <a:endParaRPr lang="en-US" sz="4000" b="1" spc="100" baseline="300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矩形 1"/>
          <p:cNvSpPr/>
          <p:nvPr/>
        </p:nvSpPr>
        <p:spPr>
          <a:xfrm>
            <a:off x="11713845" y="6546215"/>
            <a:ext cx="478155"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12</a:t>
            </a:r>
            <a:endParaRPr lang="en-US" altLang="zh-CN">
              <a:latin typeface="+mn-ea"/>
            </a:endParaRPr>
          </a:p>
        </p:txBody>
      </p:sp>
      <p:sp>
        <p:nvSpPr>
          <p:cNvPr id="3" name="文本框 2"/>
          <p:cNvSpPr txBox="1"/>
          <p:nvPr/>
        </p:nvSpPr>
        <p:spPr>
          <a:xfrm>
            <a:off x="-5080" y="5493385"/>
            <a:ext cx="11605895" cy="1052830"/>
          </a:xfrm>
          <a:prstGeom prst="rect">
            <a:avLst/>
          </a:prstGeom>
          <a:noFill/>
        </p:spPr>
        <p:txBody>
          <a:bodyPr wrap="square" rtlCol="0" anchor="t">
            <a:spAutoFit/>
          </a:bodyPr>
          <a:p>
            <a:pPr indent="0" algn="l" defTabSz="914400" fontAlgn="auto">
              <a:lnSpc>
                <a:spcPts val="2500"/>
              </a:lnSpc>
              <a:buClrTx/>
              <a:buSzTx/>
              <a:buFontTx/>
              <a:buNone/>
            </a:pPr>
            <a:r>
              <a:rPr lang="en-US" sz="2000" dirty="0">
                <a:latin typeface="微软雅黑" panose="020B0503020204020204" pitchFamily="34" charset="-122"/>
                <a:ea typeface="微软雅黑" panose="020B0503020204020204" pitchFamily="34" charset="-122"/>
                <a:sym typeface="+mn-ea"/>
              </a:rPr>
              <a:t>[2]</a:t>
            </a:r>
            <a:r>
              <a:rPr lang="en-US" altLang="zh-CN" sz="2000" spc="100" dirty="0">
                <a:solidFill>
                  <a:schemeClr val="tx1"/>
                </a:solidFill>
                <a:latin typeface="微软雅黑" panose="020B0503020204020204" pitchFamily="34" charset="-122"/>
                <a:ea typeface="微软雅黑" panose="020B0503020204020204" pitchFamily="34" charset="-122"/>
                <a:sym typeface="+mn-ea"/>
              </a:rPr>
              <a:t>Wang C, Yan S, Chen Y, et al. Denoising Reuse: Exploiting Inter-frame Motion Consistency for Efficient Video Latent Generation[J]. arXiv preprint arXiv:2409.12532, 2024.</a:t>
            </a:r>
            <a:endParaRPr lang="en-US" altLang="zh-CN" sz="2000" spc="1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0" y="0"/>
            <a:ext cx="10718165" cy="6858000"/>
          </a:xfrm>
          <a:prstGeom prst="rect">
            <a:avLst/>
          </a:prstGeom>
          <a:noFill/>
          <a:ln w="9525">
            <a:noFill/>
          </a:ln>
        </p:spPr>
      </p:pic>
      <p:sp>
        <p:nvSpPr>
          <p:cNvPr id="3074" name="标题 3073"/>
          <p:cNvSpPr>
            <a:spLocks noGrp="1"/>
          </p:cNvSpPr>
          <p:nvPr>
            <p:ph type="title"/>
          </p:nvPr>
        </p:nvSpPr>
        <p:spPr>
          <a:xfrm>
            <a:off x="3280410" y="0"/>
            <a:ext cx="7437755" cy="810895"/>
          </a:xfrm>
        </p:spPr>
        <p:txBody>
          <a:bodyPr anchor="ctr" anchorCtr="0">
            <a:normAutofit/>
          </a:bodyPr>
          <a:p>
            <a:pPr marL="0" indent="0" algn="ctr">
              <a:buNone/>
            </a:pPr>
            <a:r>
              <a:rPr lang="zh-CN" altLang="en-US" sz="3200" dirty="0">
                <a:solidFill>
                  <a:schemeClr val="bg1"/>
                </a:solidFill>
              </a:rPr>
              <a:t>研究动机</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87175" y="6549390"/>
            <a:ext cx="50482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13</a:t>
            </a:r>
            <a:endParaRPr lang="en-US" altLang="zh-CN">
              <a:latin typeface="+mn-ea"/>
            </a:endParaRPr>
          </a:p>
        </p:txBody>
      </p:sp>
      <p:sp>
        <p:nvSpPr>
          <p:cNvPr id="13" name="标题 2049"/>
          <p:cNvSpPr>
            <a:spLocks noGrp="1"/>
          </p:cNvSpPr>
          <p:nvPr/>
        </p:nvSpPr>
        <p:spPr>
          <a:xfrm rot="10800000" flipV="1">
            <a:off x="-6985" y="683895"/>
            <a:ext cx="12190730" cy="176339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indent="457200" algn="just" hangingPunct="0">
              <a:lnSpc>
                <a:spcPct val="130000"/>
              </a:lnSpc>
            </a:pPr>
            <a:r>
              <a:rPr lang="zh-CN" sz="2800" b="1" kern="1200" baseline="0" dirty="0">
                <a:solidFill>
                  <a:srgbClr val="C00000"/>
                </a:solidFill>
                <a:latin typeface="微软雅黑" panose="020B0503020204020204" pitchFamily="34" charset="-122"/>
                <a:ea typeface="微软雅黑" panose="020B0503020204020204" pitchFamily="34" charset="-122"/>
              </a:rPr>
              <a:t>如何减少计算成本？</a:t>
            </a:r>
            <a:endParaRPr lang="zh-CN" altLang="en-US" sz="2000" b="1" kern="1200" baseline="0" dirty="0">
              <a:solidFill>
                <a:schemeClr val="tx1"/>
              </a:solidFill>
              <a:latin typeface="微软雅黑" panose="020B0503020204020204" pitchFamily="34" charset="-122"/>
              <a:ea typeface="微软雅黑" panose="020B0503020204020204" pitchFamily="34" charset="-122"/>
            </a:endParaRPr>
          </a:p>
          <a:p>
            <a:pPr indent="457200" algn="just" hangingPunct="0">
              <a:lnSpc>
                <a:spcPct val="130000"/>
              </a:lnSpc>
            </a:pPr>
            <a:r>
              <a:rPr lang="zh-CN" altLang="en-US" sz="2000" b="1" kern="1200" baseline="0" dirty="0">
                <a:solidFill>
                  <a:schemeClr val="tx1"/>
                </a:solidFill>
                <a:latin typeface="微软雅黑" panose="020B0503020204020204" pitchFamily="34" charset="-122"/>
                <a:ea typeface="微软雅黑" panose="020B0503020204020204" pitchFamily="34" charset="-122"/>
              </a:rPr>
              <a:t>核心思想：通过某些方式减少去噪步骤的计算</a:t>
            </a:r>
            <a:endParaRPr lang="zh-CN" altLang="en-US" sz="2000" b="1" kern="1200" baseline="0" dirty="0">
              <a:solidFill>
                <a:schemeClr val="tx1"/>
              </a:solidFill>
              <a:latin typeface="微软雅黑" panose="020B0503020204020204" pitchFamily="34" charset="-122"/>
              <a:ea typeface="微软雅黑" panose="020B0503020204020204" pitchFamily="34" charset="-122"/>
            </a:endParaRPr>
          </a:p>
          <a:p>
            <a:pPr indent="457200" algn="just" hangingPunct="0">
              <a:lnSpc>
                <a:spcPct val="130000"/>
              </a:lnSpc>
            </a:pPr>
            <a:r>
              <a:rPr lang="en-US" altLang="zh-CN" sz="2000" b="1" kern="1200" baseline="0" dirty="0">
                <a:solidFill>
                  <a:schemeClr val="tx1"/>
                </a:solidFill>
                <a:latin typeface="微软雅黑" panose="020B0503020204020204" pitchFamily="34" charset="-122"/>
                <a:ea typeface="微软雅黑" panose="020B0503020204020204" pitchFamily="34" charset="-122"/>
              </a:rPr>
              <a:t>1.</a:t>
            </a:r>
            <a:r>
              <a:rPr lang="zh-CN" altLang="en-US" sz="2000" b="1" kern="1200" baseline="0" dirty="0">
                <a:solidFill>
                  <a:schemeClr val="tx1"/>
                </a:solidFill>
                <a:latin typeface="微软雅黑" panose="020B0503020204020204" pitchFamily="34" charset="-122"/>
                <a:ea typeface="微软雅黑" panose="020B0503020204020204" pitchFamily="34" charset="-122"/>
              </a:rPr>
              <a:t>减少去噪步骤</a:t>
            </a:r>
            <a:endParaRPr lang="zh-CN" altLang="en-US" sz="2000" b="1" kern="1200" baseline="0" dirty="0">
              <a:solidFill>
                <a:schemeClr val="tx1"/>
              </a:solidFill>
              <a:latin typeface="微软雅黑" panose="020B0503020204020204" pitchFamily="34" charset="-122"/>
              <a:ea typeface="微软雅黑" panose="020B0503020204020204" pitchFamily="34" charset="-122"/>
            </a:endParaRPr>
          </a:p>
          <a:p>
            <a:pPr indent="457200" algn="just" hangingPunct="0">
              <a:lnSpc>
                <a:spcPct val="130000"/>
              </a:lnSpc>
            </a:pPr>
            <a:r>
              <a:rPr lang="en-US" altLang="zh-CN" sz="2000" b="1" kern="1200" baseline="0" dirty="0">
                <a:solidFill>
                  <a:schemeClr val="tx1"/>
                </a:solidFill>
                <a:latin typeface="微软雅黑" panose="020B0503020204020204" pitchFamily="34" charset="-122"/>
                <a:ea typeface="微软雅黑" panose="020B0503020204020204" pitchFamily="34" charset="-122"/>
              </a:rPr>
              <a:t>2.</a:t>
            </a:r>
            <a:r>
              <a:rPr lang="zh-CN" altLang="en-US" sz="2000" b="1" kern="1200" baseline="0" dirty="0">
                <a:solidFill>
                  <a:schemeClr val="tx1"/>
                </a:solidFill>
                <a:latin typeface="微软雅黑" panose="020B0503020204020204" pitchFamily="34" charset="-122"/>
                <a:ea typeface="微软雅黑" panose="020B0503020204020204" pitchFamily="34" charset="-122"/>
              </a:rPr>
              <a:t>复用去噪步骤等等</a:t>
            </a:r>
            <a:endParaRPr lang="zh-CN" altLang="en-US" sz="2000" b="1" kern="1200" baseline="0" dirty="0">
              <a:solidFill>
                <a:schemeClr val="tx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284480" y="2693035"/>
            <a:ext cx="2076450" cy="1914525"/>
          </a:xfrm>
          <a:prstGeom prst="rect">
            <a:avLst/>
          </a:prstGeom>
        </p:spPr>
      </p:pic>
      <p:pic>
        <p:nvPicPr>
          <p:cNvPr id="10" name="图片 9"/>
          <p:cNvPicPr>
            <a:picLocks noChangeAspect="1"/>
          </p:cNvPicPr>
          <p:nvPr/>
        </p:nvPicPr>
        <p:blipFill>
          <a:blip r:embed="rId3"/>
          <a:stretch>
            <a:fillRect/>
          </a:stretch>
        </p:blipFill>
        <p:spPr>
          <a:xfrm>
            <a:off x="3756025" y="2693035"/>
            <a:ext cx="1933575" cy="1952625"/>
          </a:xfrm>
          <a:prstGeom prst="rect">
            <a:avLst/>
          </a:prstGeom>
        </p:spPr>
      </p:pic>
      <p:pic>
        <p:nvPicPr>
          <p:cNvPr id="11" name="图片 10"/>
          <p:cNvPicPr>
            <a:picLocks noChangeAspect="1"/>
          </p:cNvPicPr>
          <p:nvPr/>
        </p:nvPicPr>
        <p:blipFill>
          <a:blip r:embed="rId4"/>
          <a:stretch>
            <a:fillRect/>
          </a:stretch>
        </p:blipFill>
        <p:spPr>
          <a:xfrm>
            <a:off x="6609715" y="2677795"/>
            <a:ext cx="2000250" cy="2000250"/>
          </a:xfrm>
          <a:prstGeom prst="rect">
            <a:avLst/>
          </a:prstGeom>
        </p:spPr>
      </p:pic>
      <p:pic>
        <p:nvPicPr>
          <p:cNvPr id="12" name="图片 11"/>
          <p:cNvPicPr>
            <a:picLocks noChangeAspect="1"/>
          </p:cNvPicPr>
          <p:nvPr/>
        </p:nvPicPr>
        <p:blipFill>
          <a:blip r:embed="rId5"/>
          <a:stretch>
            <a:fillRect/>
          </a:stretch>
        </p:blipFill>
        <p:spPr>
          <a:xfrm>
            <a:off x="9878695" y="2701925"/>
            <a:ext cx="2085975" cy="1952625"/>
          </a:xfrm>
          <a:prstGeom prst="rect">
            <a:avLst/>
          </a:prstGeom>
        </p:spPr>
      </p:pic>
      <p:sp>
        <p:nvSpPr>
          <p:cNvPr id="15" name="上下箭头 14"/>
          <p:cNvSpPr/>
          <p:nvPr/>
        </p:nvSpPr>
        <p:spPr>
          <a:xfrm rot="16200000">
            <a:off x="2787015" y="3156585"/>
            <a:ext cx="485775" cy="1338580"/>
          </a:xfrm>
          <a:prstGeom prst="upDownArrow">
            <a:avLst/>
          </a:prstGeom>
          <a:no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上下箭头 15"/>
          <p:cNvSpPr/>
          <p:nvPr/>
        </p:nvSpPr>
        <p:spPr>
          <a:xfrm rot="16200000">
            <a:off x="9001125" y="3191510"/>
            <a:ext cx="485775" cy="1268730"/>
          </a:xfrm>
          <a:prstGeom prst="upDownArrow">
            <a:avLst/>
          </a:prstGeom>
          <a:noFill/>
          <a:ln w="285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下箭头 16"/>
          <p:cNvSpPr/>
          <p:nvPr/>
        </p:nvSpPr>
        <p:spPr>
          <a:xfrm>
            <a:off x="5935980" y="5274945"/>
            <a:ext cx="485775" cy="665480"/>
          </a:xfrm>
          <a:prstGeom prst="downArrow">
            <a:avLst/>
          </a:prstGeom>
          <a:noFill/>
          <a:ln w="28575" cmpd="sng">
            <a:solidFill>
              <a:schemeClr val="tx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191770" y="2516505"/>
            <a:ext cx="11773535" cy="2388870"/>
          </a:xfrm>
          <a:prstGeom prst="rect">
            <a:avLst/>
          </a:prstGeom>
          <a:noFill/>
          <a:ln w="28575"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2890520" y="5940425"/>
            <a:ext cx="7325995" cy="525145"/>
          </a:xfrm>
          <a:prstGeom prst="rect">
            <a:avLst/>
          </a:prstGeom>
          <a:noFill/>
          <a:ln w="28575"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just" fontAlgn="base" hangingPunct="0">
              <a:lnSpc>
                <a:spcPct val="130000"/>
              </a:lnSpc>
              <a:buClrTx/>
              <a:buSzTx/>
              <a:buFontTx/>
            </a:pPr>
            <a:r>
              <a:rPr lang="zh-CN" sz="2800" b="1" dirty="0">
                <a:solidFill>
                  <a:srgbClr val="C00000"/>
                </a:solidFill>
                <a:latin typeface="微软雅黑" panose="020B0503020204020204" pitchFamily="34" charset="-122"/>
                <a:ea typeface="微软雅黑" panose="020B0503020204020204" pitchFamily="34" charset="-122"/>
                <a:cs typeface="+mj-cs"/>
              </a:rPr>
              <a:t>图片之间存在一些</a:t>
            </a:r>
            <a:r>
              <a:rPr lang="zh-CN" sz="2800" b="1" dirty="0">
                <a:solidFill>
                  <a:srgbClr val="C00000"/>
                </a:solidFill>
                <a:latin typeface="微软雅黑" panose="020B0503020204020204" pitchFamily="34" charset="-122"/>
                <a:ea typeface="微软雅黑" panose="020B0503020204020204" pitchFamily="34" charset="-122"/>
                <a:cs typeface="+mj-cs"/>
                <a:sym typeface="+mn-ea"/>
              </a:rPr>
              <a:t>相似的</a:t>
            </a:r>
            <a:r>
              <a:rPr lang="zh-CN" sz="2800" b="1" dirty="0">
                <a:solidFill>
                  <a:srgbClr val="C00000"/>
                </a:solidFill>
                <a:latin typeface="微软雅黑" panose="020B0503020204020204" pitchFamily="34" charset="-122"/>
                <a:ea typeface="微软雅黑" panose="020B0503020204020204" pitchFamily="34" charset="-122"/>
                <a:cs typeface="+mj-cs"/>
              </a:rPr>
              <a:t>去噪步骤</a:t>
            </a:r>
            <a:endParaRPr lang="zh-CN" sz="2800" b="1" dirty="0">
              <a:solidFill>
                <a:srgbClr val="C00000"/>
              </a:solidFill>
              <a:latin typeface="微软雅黑" panose="020B0503020204020204" pitchFamily="34" charset="-122"/>
              <a:ea typeface="微软雅黑" panose="020B0503020204020204" pitchFamily="34" charset="-122"/>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718165" cy="6858000"/>
          </a:xfrm>
          <a:prstGeom prst="rect">
            <a:avLst/>
          </a:prstGeom>
          <a:noFill/>
          <a:ln w="9525">
            <a:noFill/>
          </a:ln>
        </p:spPr>
      </p:pic>
      <p:pic>
        <p:nvPicPr>
          <p:cNvPr id="26" name="图片 25"/>
          <p:cNvPicPr>
            <a:picLocks noChangeAspect="1"/>
          </p:cNvPicPr>
          <p:nvPr/>
        </p:nvPicPr>
        <p:blipFill>
          <a:blip r:embed="rId2"/>
          <a:stretch>
            <a:fillRect/>
          </a:stretch>
        </p:blipFill>
        <p:spPr>
          <a:xfrm>
            <a:off x="8370570" y="1034415"/>
            <a:ext cx="3278505" cy="1536065"/>
          </a:xfrm>
          <a:prstGeom prst="rect">
            <a:avLst/>
          </a:prstGeom>
        </p:spPr>
      </p:pic>
      <p:sp>
        <p:nvSpPr>
          <p:cNvPr id="3074" name="标题 3073"/>
          <p:cNvSpPr>
            <a:spLocks noGrp="1"/>
          </p:cNvSpPr>
          <p:nvPr>
            <p:ph type="title"/>
          </p:nvPr>
        </p:nvSpPr>
        <p:spPr>
          <a:xfrm>
            <a:off x="3289935" y="0"/>
            <a:ext cx="7427595" cy="810895"/>
          </a:xfrm>
        </p:spPr>
        <p:txBody>
          <a:bodyPr anchor="ctr" anchorCtr="0">
            <a:normAutofit/>
          </a:bodyPr>
          <a:p>
            <a:pPr marL="0" indent="0" algn="ctr">
              <a:buNone/>
            </a:pPr>
            <a:r>
              <a:rPr lang="zh-CN" altLang="en-US" sz="3200" dirty="0">
                <a:solidFill>
                  <a:schemeClr val="bg1"/>
                </a:solidFill>
              </a:rPr>
              <a:t>基本定义</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49075" y="6549390"/>
            <a:ext cx="54292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14</a:t>
            </a:r>
            <a:endParaRPr lang="en-US" altLang="zh-CN">
              <a:latin typeface="+mn-ea"/>
            </a:endParaRPr>
          </a:p>
        </p:txBody>
      </p:sp>
      <p:pic>
        <p:nvPicPr>
          <p:cNvPr id="27" name="图片 26"/>
          <p:cNvPicPr>
            <a:picLocks noChangeAspect="1"/>
          </p:cNvPicPr>
          <p:nvPr/>
        </p:nvPicPr>
        <p:blipFill>
          <a:blip r:embed="rId3"/>
          <a:stretch>
            <a:fillRect/>
          </a:stretch>
        </p:blipFill>
        <p:spPr>
          <a:xfrm>
            <a:off x="6874510" y="1034415"/>
            <a:ext cx="2919095" cy="1536065"/>
          </a:xfrm>
          <a:prstGeom prst="rect">
            <a:avLst/>
          </a:prstGeom>
        </p:spPr>
      </p:pic>
      <p:pic>
        <p:nvPicPr>
          <p:cNvPr id="25" name="图片 24"/>
          <p:cNvPicPr>
            <a:picLocks noChangeAspect="1"/>
          </p:cNvPicPr>
          <p:nvPr/>
        </p:nvPicPr>
        <p:blipFill>
          <a:blip r:embed="rId3"/>
          <a:stretch>
            <a:fillRect/>
          </a:stretch>
        </p:blipFill>
        <p:spPr>
          <a:xfrm>
            <a:off x="5102860" y="1034415"/>
            <a:ext cx="2919095" cy="1536065"/>
          </a:xfrm>
          <a:prstGeom prst="rect">
            <a:avLst/>
          </a:prstGeom>
        </p:spPr>
      </p:pic>
      <p:pic>
        <p:nvPicPr>
          <p:cNvPr id="24" name="图片 23"/>
          <p:cNvPicPr>
            <a:picLocks noChangeAspect="1"/>
          </p:cNvPicPr>
          <p:nvPr/>
        </p:nvPicPr>
        <p:blipFill>
          <a:blip r:embed="rId4"/>
          <a:stretch>
            <a:fillRect/>
          </a:stretch>
        </p:blipFill>
        <p:spPr>
          <a:xfrm>
            <a:off x="3868420" y="1034415"/>
            <a:ext cx="2471420" cy="1536065"/>
          </a:xfrm>
          <a:prstGeom prst="rect">
            <a:avLst/>
          </a:prstGeom>
        </p:spPr>
      </p:pic>
      <p:pic>
        <p:nvPicPr>
          <p:cNvPr id="23" name="图片 22"/>
          <p:cNvPicPr>
            <a:picLocks noChangeAspect="1"/>
          </p:cNvPicPr>
          <p:nvPr/>
        </p:nvPicPr>
        <p:blipFill>
          <a:blip r:embed="rId4"/>
          <a:stretch>
            <a:fillRect/>
          </a:stretch>
        </p:blipFill>
        <p:spPr>
          <a:xfrm>
            <a:off x="2105660" y="1034415"/>
            <a:ext cx="2471420" cy="1536065"/>
          </a:xfrm>
          <a:prstGeom prst="rect">
            <a:avLst/>
          </a:prstGeom>
        </p:spPr>
      </p:pic>
      <p:pic>
        <p:nvPicPr>
          <p:cNvPr id="22" name="图片 21"/>
          <p:cNvPicPr>
            <a:picLocks noChangeAspect="1"/>
          </p:cNvPicPr>
          <p:nvPr/>
        </p:nvPicPr>
        <p:blipFill>
          <a:blip r:embed="rId4"/>
          <a:stretch>
            <a:fillRect/>
          </a:stretch>
        </p:blipFill>
        <p:spPr>
          <a:xfrm>
            <a:off x="509270" y="1034415"/>
            <a:ext cx="2471420" cy="1536065"/>
          </a:xfrm>
          <a:prstGeom prst="rect">
            <a:avLst/>
          </a:prstGeom>
        </p:spPr>
      </p:pic>
      <p:sp>
        <p:nvSpPr>
          <p:cNvPr id="28" name="矩形 27"/>
          <p:cNvSpPr/>
          <p:nvPr/>
        </p:nvSpPr>
        <p:spPr>
          <a:xfrm>
            <a:off x="11494135" y="1472565"/>
            <a:ext cx="697865" cy="659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latin typeface="微软雅黑" panose="020B0503020204020204" pitchFamily="34" charset="-122"/>
                <a:ea typeface="微软雅黑" panose="020B0503020204020204" pitchFamily="34" charset="-122"/>
              </a:rPr>
              <a:t>···</a:t>
            </a:r>
            <a:endParaRPr lang="en-US" altLang="zh-CN" b="1">
              <a:solidFill>
                <a:schemeClr val="tx1"/>
              </a:solidFill>
              <a:latin typeface="微软雅黑" panose="020B0503020204020204" pitchFamily="34" charset="-122"/>
              <a:ea typeface="微软雅黑" panose="020B0503020204020204" pitchFamily="34" charset="-122"/>
            </a:endParaRPr>
          </a:p>
        </p:txBody>
      </p:sp>
      <p:cxnSp>
        <p:nvCxnSpPr>
          <p:cNvPr id="29" name="直接连接符 28"/>
          <p:cNvCxnSpPr>
            <a:stCxn id="22" idx="2"/>
          </p:cNvCxnSpPr>
          <p:nvPr/>
        </p:nvCxnSpPr>
        <p:spPr>
          <a:xfrm>
            <a:off x="1744980" y="2570480"/>
            <a:ext cx="10160" cy="34861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31" name="直接连接符 30"/>
          <p:cNvCxnSpPr/>
          <p:nvPr/>
        </p:nvCxnSpPr>
        <p:spPr>
          <a:xfrm>
            <a:off x="10751185" y="2570480"/>
            <a:ext cx="10160" cy="34861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flipH="1">
            <a:off x="1769110" y="2763520"/>
            <a:ext cx="3891280" cy="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nvCxnSpPr>
        <p:spPr>
          <a:xfrm>
            <a:off x="6374130" y="2769870"/>
            <a:ext cx="4363720" cy="2984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4" name="矩形 33"/>
          <p:cNvSpPr/>
          <p:nvPr/>
        </p:nvSpPr>
        <p:spPr>
          <a:xfrm>
            <a:off x="5346065" y="2490470"/>
            <a:ext cx="1315085" cy="59182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rPr>
              <a:t>F</a:t>
            </a:r>
            <a:r>
              <a:rPr lang="zh-CN" altLang="en-US" sz="2000">
                <a:solidFill>
                  <a:schemeClr val="tx1"/>
                </a:solidFill>
              </a:rPr>
              <a:t>帧</a:t>
            </a:r>
            <a:endParaRPr lang="zh-CN" altLang="en-US" sz="2000">
              <a:solidFill>
                <a:schemeClr val="tx1"/>
              </a:solidFill>
            </a:endParaRPr>
          </a:p>
        </p:txBody>
      </p:sp>
      <p:pic>
        <p:nvPicPr>
          <p:cNvPr id="35" name="图片 34"/>
          <p:cNvPicPr>
            <a:picLocks noChangeAspect="1"/>
          </p:cNvPicPr>
          <p:nvPr/>
        </p:nvPicPr>
        <p:blipFill>
          <a:blip r:embed="rId4"/>
          <a:stretch>
            <a:fillRect/>
          </a:stretch>
        </p:blipFill>
        <p:spPr>
          <a:xfrm>
            <a:off x="1923415" y="3082290"/>
            <a:ext cx="1713230" cy="1064895"/>
          </a:xfrm>
          <a:prstGeom prst="rect">
            <a:avLst/>
          </a:prstGeom>
        </p:spPr>
      </p:pic>
      <p:cxnSp>
        <p:nvCxnSpPr>
          <p:cNvPr id="36" name="直接箭头连接符 35"/>
          <p:cNvCxnSpPr/>
          <p:nvPr/>
        </p:nvCxnSpPr>
        <p:spPr>
          <a:xfrm>
            <a:off x="3724275" y="3675380"/>
            <a:ext cx="74041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7" name="矩形 36"/>
              <p:cNvSpPr/>
              <p:nvPr/>
            </p:nvSpPr>
            <p:spPr>
              <a:xfrm>
                <a:off x="520700" y="3319145"/>
                <a:ext cx="1315085" cy="59182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帧</a:t>
                </a:r>
                <a:r>
                  <a:rPr lang="zh-CN" altLang="en-US" sz="2000">
                    <a:solidFill>
                      <a:schemeClr val="tx1"/>
                    </a:solidFill>
                    <a:latin typeface="Cambria Math" panose="02040503050406030204" charset="0"/>
                    <a:cs typeface="Cambria Math" panose="02040503050406030204" charset="0"/>
                  </a:rPr>
                  <a:t>：</a:t>
                </a:r>
                <a14:m>
                  <m:oMath xmlns:m="http://schemas.openxmlformats.org/officeDocument/2006/math">
                    <m:sSup>
                      <m:sSupPr>
                        <m:ctrlPr>
                          <a:rPr lang="en-US" altLang="zh-CN" sz="2000" i="1">
                            <a:solidFill>
                              <a:schemeClr val="tx1"/>
                            </a:solidFill>
                            <a:latin typeface="Cambria Math" panose="02040503050406030204" charset="0"/>
                            <a:cs typeface="Cambria Math" panose="02040503050406030204" charset="0"/>
                          </a:rPr>
                        </m:ctrlPr>
                      </m:sSupPr>
                      <m:e>
                        <m:r>
                          <a:rPr lang="en-US" altLang="zh-CN" sz="2000" i="1">
                            <a:solidFill>
                              <a:schemeClr val="tx1"/>
                            </a:solidFill>
                            <a:latin typeface="Cambria Math" panose="02040503050406030204" charset="0"/>
                            <a:cs typeface="Cambria Math" panose="02040503050406030204" charset="0"/>
                          </a:rPr>
                          <m:t>𝐼</m:t>
                        </m:r>
                      </m:e>
                      <m:sup>
                        <m:r>
                          <a:rPr lang="en-US" altLang="zh-CN" sz="2000" i="1">
                            <a:solidFill>
                              <a:schemeClr val="tx1"/>
                            </a:solidFill>
                            <a:latin typeface="Cambria Math" panose="02040503050406030204" charset="0"/>
                            <a:cs typeface="Cambria Math" panose="02040503050406030204" charset="0"/>
                          </a:rPr>
                          <m:t>𝑖</m:t>
                        </m:r>
                      </m:sup>
                    </m:sSup>
                  </m:oMath>
                </a14:m>
                <a:endParaRPr lang="zh-CN" altLang="en-US" sz="2000">
                  <a:solidFill>
                    <a:schemeClr val="tx1"/>
                  </a:solidFill>
                </a:endParaRPr>
              </a:p>
            </p:txBody>
          </p:sp>
        </mc:Choice>
        <mc:Fallback>
          <p:sp>
            <p:nvSpPr>
              <p:cNvPr id="37" name="矩形 36"/>
              <p:cNvSpPr>
                <a:spLocks noRot="1" noChangeAspect="1" noMove="1" noResize="1" noEditPoints="1" noAdjustHandles="1" noChangeArrowheads="1" noChangeShapeType="1" noTextEdit="1"/>
              </p:cNvSpPr>
              <p:nvPr/>
            </p:nvSpPr>
            <p:spPr>
              <a:xfrm>
                <a:off x="520700" y="3319145"/>
                <a:ext cx="1315085" cy="591820"/>
              </a:xfrm>
              <a:prstGeom prst="rect">
                <a:avLst/>
              </a:prstGeom>
              <a:blipFill rotWithShape="1">
                <a:blip r:embed="rId5"/>
                <a:stretch>
                  <a:fillRect/>
                </a:stretch>
              </a:blip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79" name="圆角矩形 78"/>
          <p:cNvSpPr/>
          <p:nvPr/>
        </p:nvSpPr>
        <p:spPr>
          <a:xfrm>
            <a:off x="4552315" y="3274695"/>
            <a:ext cx="1254760" cy="806450"/>
          </a:xfrm>
          <a:prstGeom prst="roundRect">
            <a:avLst/>
          </a:prstGeom>
          <a:solidFill>
            <a:schemeClr val="accent5">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sym typeface="+mn-ea"/>
              </a:rPr>
              <a:t>Encoder</a:t>
            </a:r>
            <a:endParaRPr lang="en-US" altLang="zh-CN" sz="2000">
              <a:solidFill>
                <a:schemeClr val="tx1"/>
              </a:solidFill>
              <a:latin typeface="微软雅黑" panose="020B0503020204020204" pitchFamily="34" charset="-122"/>
              <a:ea typeface="微软雅黑" panose="020B0503020204020204" pitchFamily="34" charset="-122"/>
              <a:sym typeface="+mn-ea"/>
            </a:endParaRPr>
          </a:p>
        </p:txBody>
      </p:sp>
      <p:cxnSp>
        <p:nvCxnSpPr>
          <p:cNvPr id="39" name="直接箭头连接符 38"/>
          <p:cNvCxnSpPr/>
          <p:nvPr/>
        </p:nvCxnSpPr>
        <p:spPr>
          <a:xfrm>
            <a:off x="5936615" y="3675380"/>
            <a:ext cx="74041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25" name="组合 124"/>
          <p:cNvGrpSpPr/>
          <p:nvPr/>
        </p:nvGrpSpPr>
        <p:grpSpPr>
          <a:xfrm>
            <a:off x="6825615" y="3290570"/>
            <a:ext cx="795655" cy="789940"/>
            <a:chOff x="8949" y="7112"/>
            <a:chExt cx="2016" cy="2138"/>
          </a:xfrm>
        </p:grpSpPr>
        <p:sp>
          <p:nvSpPr>
            <p:cNvPr id="115" name="矩形 114"/>
            <p:cNvSpPr/>
            <p:nvPr/>
          </p:nvSpPr>
          <p:spPr>
            <a:xfrm>
              <a:off x="8949" y="7112"/>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矩形 115"/>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矩形 116"/>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矩形 117"/>
            <p:cNvSpPr/>
            <p:nvPr/>
          </p:nvSpPr>
          <p:spPr>
            <a:xfrm>
              <a:off x="8949"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9" name="矩形 118"/>
            <p:cNvSpPr/>
            <p:nvPr/>
          </p:nvSpPr>
          <p:spPr>
            <a:xfrm>
              <a:off x="9621"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矩形 119"/>
            <p:cNvSpPr/>
            <p:nvPr/>
          </p:nvSpPr>
          <p:spPr>
            <a:xfrm>
              <a:off x="10293"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1" name="矩形 120"/>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2" name="矩形 121"/>
            <p:cNvSpPr/>
            <p:nvPr/>
          </p:nvSpPr>
          <p:spPr>
            <a:xfrm>
              <a:off x="9621"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3" name="矩形 122"/>
            <p:cNvSpPr/>
            <p:nvPr/>
          </p:nvSpPr>
          <p:spPr>
            <a:xfrm>
              <a:off x="10293"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3" name="圆角矩形 102"/>
          <p:cNvSpPr/>
          <p:nvPr/>
        </p:nvSpPr>
        <p:spPr>
          <a:xfrm>
            <a:off x="9291320" y="3307715"/>
            <a:ext cx="1254760" cy="806450"/>
          </a:xfrm>
          <a:prstGeom prst="roundRect">
            <a:avLst/>
          </a:prstGeom>
          <a:solidFill>
            <a:schemeClr val="accent6">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sym typeface="+mn-ea"/>
              </a:rPr>
              <a:t>Denoise</a:t>
            </a:r>
            <a:endParaRPr lang="en-US" altLang="zh-CN" sz="2000">
              <a:solidFill>
                <a:schemeClr val="tx1"/>
              </a:solidFill>
              <a:latin typeface="微软雅黑" panose="020B0503020204020204" pitchFamily="34" charset="-122"/>
              <a:ea typeface="微软雅黑" panose="020B0503020204020204" pitchFamily="34" charset="-122"/>
              <a:sym typeface="+mn-ea"/>
            </a:endParaRPr>
          </a:p>
        </p:txBody>
      </p:sp>
      <p:cxnSp>
        <p:nvCxnSpPr>
          <p:cNvPr id="40" name="直接箭头连接符 39"/>
          <p:cNvCxnSpPr/>
          <p:nvPr/>
        </p:nvCxnSpPr>
        <p:spPr>
          <a:xfrm>
            <a:off x="10595610" y="3681095"/>
            <a:ext cx="74041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1" name="矩形 40"/>
              <p:cNvSpPr/>
              <p:nvPr/>
            </p:nvSpPr>
            <p:spPr>
              <a:xfrm>
                <a:off x="7174865" y="3319145"/>
                <a:ext cx="1315085" cy="59182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sz="2000" i="1">
                              <a:solidFill>
                                <a:schemeClr val="tx1"/>
                              </a:solidFill>
                              <a:latin typeface="Cambria Math" panose="02040503050406030204" charset="0"/>
                              <a:cs typeface="Cambria Math" panose="02040503050406030204" charset="0"/>
                            </a:rPr>
                          </m:ctrlPr>
                        </m:sSupPr>
                        <m:e>
                          <m:r>
                            <a:rPr lang="en-US" altLang="zh-CN" sz="2000" i="1">
                              <a:solidFill>
                                <a:schemeClr val="tx1"/>
                              </a:solidFill>
                              <a:latin typeface="Cambria Math" panose="02040503050406030204" charset="0"/>
                              <a:cs typeface="Cambria Math" panose="02040503050406030204" charset="0"/>
                            </a:rPr>
                            <m:t>𝑧</m:t>
                          </m:r>
                        </m:e>
                        <m:sup>
                          <m:r>
                            <a:rPr lang="en-US" altLang="zh-CN" sz="2000" i="1">
                              <a:solidFill>
                                <a:schemeClr val="tx1"/>
                              </a:solidFill>
                              <a:latin typeface="Cambria Math" panose="02040503050406030204" charset="0"/>
                              <a:cs typeface="Cambria Math" panose="02040503050406030204" charset="0"/>
                            </a:rPr>
                            <m:t>𝑖</m:t>
                          </m:r>
                        </m:sup>
                      </m:sSup>
                    </m:oMath>
                  </m:oMathPara>
                </a14:m>
                <a:endParaRPr lang="zh-CN" altLang="en-US" sz="2000">
                  <a:solidFill>
                    <a:schemeClr val="tx1"/>
                  </a:solidFill>
                </a:endParaRPr>
              </a:p>
            </p:txBody>
          </p:sp>
        </mc:Choice>
        <mc:Fallback>
          <p:sp>
            <p:nvSpPr>
              <p:cNvPr id="41" name="矩形 40"/>
              <p:cNvSpPr>
                <a:spLocks noRot="1" noChangeAspect="1" noMove="1" noResize="1" noEditPoints="1" noAdjustHandles="1" noChangeArrowheads="1" noChangeShapeType="1" noTextEdit="1"/>
              </p:cNvSpPr>
              <p:nvPr/>
            </p:nvSpPr>
            <p:spPr>
              <a:xfrm>
                <a:off x="7174865" y="3319145"/>
                <a:ext cx="1315085" cy="591820"/>
              </a:xfrm>
              <a:prstGeom prst="rect">
                <a:avLst/>
              </a:prstGeom>
              <a:blipFill rotWithShape="1">
                <a:blip r:embed="rId6"/>
                <a:stretch>
                  <a:fillRect/>
                </a:stretch>
              </a:blip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7701280" y="3319145"/>
                <a:ext cx="1315085" cy="59182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sub>
                        <m:sup>
                          <m:r>
                            <a:rPr lang="en-US" altLang="zh-CN" sz="2000" i="1">
                              <a:solidFill>
                                <a:schemeClr val="tx1"/>
                              </a:solidFill>
                              <a:latin typeface="Cambria Math" panose="02040503050406030204" charset="0"/>
                              <a:cs typeface="Cambria Math" panose="02040503050406030204" charset="0"/>
                            </a:rPr>
                            <m:t>𝑖</m:t>
                          </m:r>
                        </m:sup>
                      </m:sSubSup>
                    </m:oMath>
                  </m:oMathPara>
                </a14:m>
                <a:endParaRPr lang="en-US" altLang="zh-CN" sz="2000">
                  <a:solidFill>
                    <a:schemeClr val="tx1"/>
                  </a:solidFill>
                </a:endParaRPr>
              </a:p>
            </p:txBody>
          </p:sp>
        </mc:Choice>
        <mc:Fallback>
          <p:sp>
            <p:nvSpPr>
              <p:cNvPr id="42" name="矩形 41"/>
              <p:cNvSpPr>
                <a:spLocks noRot="1" noChangeAspect="1" noMove="1" noResize="1" noEditPoints="1" noAdjustHandles="1" noChangeArrowheads="1" noChangeShapeType="1" noTextEdit="1"/>
              </p:cNvSpPr>
              <p:nvPr/>
            </p:nvSpPr>
            <p:spPr>
              <a:xfrm>
                <a:off x="7701280" y="3319145"/>
                <a:ext cx="1315085" cy="591820"/>
              </a:xfrm>
              <a:prstGeom prst="rect">
                <a:avLst/>
              </a:prstGeom>
              <a:blipFill rotWithShape="1">
                <a:blip r:embed="rId7"/>
                <a:stretch>
                  <a:fillRect/>
                </a:stretch>
              </a:blip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43" name="直接箭头连接符 42"/>
          <p:cNvCxnSpPr/>
          <p:nvPr/>
        </p:nvCxnSpPr>
        <p:spPr>
          <a:xfrm>
            <a:off x="8533130" y="3686810"/>
            <a:ext cx="740410" cy="57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4" name="矩形 43"/>
              <p:cNvSpPr/>
              <p:nvPr/>
            </p:nvSpPr>
            <p:spPr>
              <a:xfrm>
                <a:off x="10956290" y="3319145"/>
                <a:ext cx="1315085" cy="59182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r>
                            <a:rPr lang="en-US" altLang="zh-CN" sz="2000" i="1">
                              <a:solidFill>
                                <a:schemeClr val="tx1"/>
                              </a:solidFill>
                              <a:latin typeface="Cambria Math" panose="02040503050406030204" charset="0"/>
                              <a:cs typeface="Cambria Math" panose="02040503050406030204" charset="0"/>
                            </a:rPr>
                            <m:t>−</m:t>
                          </m:r>
                          <m:r>
                            <a:rPr lang="en-US" altLang="zh-CN" sz="2000" i="1">
                              <a:solidFill>
                                <a:schemeClr val="tx1"/>
                              </a:solidFill>
                              <a:latin typeface="Cambria Math" panose="02040503050406030204" charset="0"/>
                              <a:cs typeface="Cambria Math" panose="02040503050406030204" charset="0"/>
                            </a:rPr>
                            <m:t>1</m:t>
                          </m:r>
                        </m:sub>
                        <m:sup>
                          <m:r>
                            <a:rPr lang="en-US" altLang="zh-CN" sz="2000" i="1">
                              <a:solidFill>
                                <a:schemeClr val="tx1"/>
                              </a:solidFill>
                              <a:latin typeface="Cambria Math" panose="02040503050406030204" charset="0"/>
                              <a:cs typeface="Cambria Math" panose="02040503050406030204" charset="0"/>
                            </a:rPr>
                            <m:t>𝑖</m:t>
                          </m:r>
                        </m:sup>
                      </m:sSubSup>
                    </m:oMath>
                  </m:oMathPara>
                </a14:m>
                <a:endParaRPr lang="en-US" altLang="zh-CN" sz="2000">
                  <a:solidFill>
                    <a:schemeClr val="tx1"/>
                  </a:solidFill>
                </a:endParaRPr>
              </a:p>
            </p:txBody>
          </p:sp>
        </mc:Choice>
        <mc:Fallback>
          <p:sp>
            <p:nvSpPr>
              <p:cNvPr id="44" name="矩形 43"/>
              <p:cNvSpPr>
                <a:spLocks noRot="1" noChangeAspect="1" noMove="1" noResize="1" noEditPoints="1" noAdjustHandles="1" noChangeArrowheads="1" noChangeShapeType="1" noTextEdit="1"/>
              </p:cNvSpPr>
              <p:nvPr/>
            </p:nvSpPr>
            <p:spPr>
              <a:xfrm>
                <a:off x="10956290" y="3319145"/>
                <a:ext cx="1315085" cy="591820"/>
              </a:xfrm>
              <a:prstGeom prst="rect">
                <a:avLst/>
              </a:prstGeom>
              <a:blipFill rotWithShape="1">
                <a:blip r:embed="rId8"/>
                <a:stretch>
                  <a:fillRect/>
                </a:stretch>
              </a:blip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45" name="直接箭头连接符 44"/>
          <p:cNvCxnSpPr/>
          <p:nvPr/>
        </p:nvCxnSpPr>
        <p:spPr>
          <a:xfrm flipH="1">
            <a:off x="9913620" y="4114165"/>
            <a:ext cx="10160" cy="56134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6" name="矩形 45"/>
              <p:cNvSpPr/>
              <p:nvPr/>
            </p:nvSpPr>
            <p:spPr>
              <a:xfrm>
                <a:off x="9291320" y="4622165"/>
                <a:ext cx="2526665" cy="107696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𝛿</m:t>
                        </m:r>
                      </m:e>
                      <m:sub>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sub>
                          <m:sup>
                            <m:r>
                              <a:rPr lang="en-US" altLang="zh-CN" sz="2000" i="1">
                                <a:solidFill>
                                  <a:schemeClr val="tx1"/>
                                </a:solidFill>
                                <a:latin typeface="Cambria Math" panose="02040503050406030204" charset="0"/>
                                <a:cs typeface="Cambria Math" panose="02040503050406030204" charset="0"/>
                              </a:rPr>
                              <m:t>𝑖</m:t>
                            </m:r>
                          </m:sup>
                        </m:sSubSup>
                      </m:sub>
                    </m:sSub>
                  </m:oMath>
                </a14:m>
                <a:r>
                  <a:rPr lang="zh-CN" altLang="en-US" sz="2000">
                    <a:solidFill>
                      <a:schemeClr val="tx1"/>
                    </a:solidFill>
                    <a:latin typeface="Cambria Math" panose="02040503050406030204" charset="0"/>
                    <a:cs typeface="Cambria Math" panose="02040503050406030204" charset="0"/>
                  </a:rPr>
                  <a:t>：潜在残差</a:t>
                </a:r>
                <a:r>
                  <a:rPr lang="en-US" altLang="zh-CN" sz="2000">
                    <a:solidFill>
                      <a:schemeClr val="tx1"/>
                    </a:solidFill>
                    <a:latin typeface="Cambria Math" panose="02040503050406030204" charset="0"/>
                    <a:cs typeface="Cambria Math" panose="02040503050406030204" charset="0"/>
                  </a:rPr>
                  <a:t>(</a:t>
                </a:r>
                <a:r>
                  <a:rPr lang="zh-CN" altLang="en-US" sz="2000">
                    <a:solidFill>
                      <a:schemeClr val="tx1"/>
                    </a:solidFill>
                    <a:latin typeface="Cambria Math" panose="02040503050406030204" charset="0"/>
                    <a:cs typeface="Cambria Math" panose="02040503050406030204" charset="0"/>
                  </a:rPr>
                  <a:t>潜在特征的改变</a:t>
                </a:r>
                <a:r>
                  <a:rPr lang="en-US" altLang="zh-CN" sz="2000">
                    <a:solidFill>
                      <a:schemeClr val="tx1"/>
                    </a:solidFill>
                    <a:latin typeface="Cambria Math" panose="02040503050406030204" charset="0"/>
                    <a:cs typeface="Cambria Math" panose="02040503050406030204" charset="0"/>
                  </a:rPr>
                  <a:t>)</a:t>
                </a:r>
                <a:endParaRPr lang="en-US" altLang="zh-CN" sz="2000">
                  <a:solidFill>
                    <a:schemeClr val="tx1"/>
                  </a:solidFill>
                  <a:latin typeface="Cambria Math" panose="02040503050406030204" charset="0"/>
                  <a:cs typeface="Cambria Math" panose="02040503050406030204" charset="0"/>
                </a:endParaRPr>
              </a:p>
            </p:txBody>
          </p:sp>
        </mc:Choice>
        <mc:Fallback>
          <p:sp>
            <p:nvSpPr>
              <p:cNvPr id="46" name="矩形 45"/>
              <p:cNvSpPr>
                <a:spLocks noRot="1" noChangeAspect="1" noMove="1" noResize="1" noEditPoints="1" noAdjustHandles="1" noChangeArrowheads="1" noChangeShapeType="1" noTextEdit="1"/>
              </p:cNvSpPr>
              <p:nvPr/>
            </p:nvSpPr>
            <p:spPr>
              <a:xfrm>
                <a:off x="9291320" y="4622165"/>
                <a:ext cx="2526665" cy="1076960"/>
              </a:xfrm>
              <a:prstGeom prst="rect">
                <a:avLst/>
              </a:prstGeom>
              <a:blipFill rotWithShape="1">
                <a:blip r:embed="rId9"/>
                <a:stretch>
                  <a:fillRect/>
                </a:stretch>
              </a:blip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48" name="直接连接符 47"/>
          <p:cNvCxnSpPr/>
          <p:nvPr/>
        </p:nvCxnSpPr>
        <p:spPr>
          <a:xfrm flipH="1">
            <a:off x="8103235" y="3082290"/>
            <a:ext cx="6350" cy="1010285"/>
          </a:xfrm>
          <a:prstGeom prst="line">
            <a:avLst/>
          </a:prstGeom>
          <a:ln w="28575" cmpd="sng">
            <a:solidFill>
              <a:schemeClr val="tx1"/>
            </a:solidFill>
            <a:prstDash val="sysDash"/>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49" name="矩形 48"/>
              <p:cNvSpPr/>
              <p:nvPr/>
            </p:nvSpPr>
            <p:spPr>
              <a:xfrm>
                <a:off x="509905" y="4618990"/>
                <a:ext cx="5829935" cy="59182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2000">
                    <a:solidFill>
                      <a:schemeClr val="tx1"/>
                    </a:solidFill>
                    <a:latin typeface="Cambria Math" panose="02040503050406030204" charset="0"/>
                    <a:cs typeface="Cambria Math" panose="02040503050406030204" charset="0"/>
                  </a:rPr>
                  <a:t>帧间转换操作</a:t>
                </a:r>
                <a:r>
                  <a:rPr lang="en-US" altLang="zh-CN" sz="2000">
                    <a:solidFill>
                      <a:schemeClr val="tx1"/>
                    </a:solidFill>
                    <a:latin typeface="Cambria Math" panose="02040503050406030204" charset="0"/>
                    <a:cs typeface="Cambria Math" panose="02040503050406030204" charset="0"/>
                  </a:rPr>
                  <a:t>(g)</a:t>
                </a:r>
                <a:r>
                  <a:rPr lang="zh-CN" altLang="en-US" sz="2000">
                    <a:solidFill>
                      <a:schemeClr val="tx1"/>
                    </a:solidFill>
                    <a:latin typeface="Cambria Math" panose="02040503050406030204" charset="0"/>
                    <a:cs typeface="Cambria Math" panose="02040503050406030204" charset="0"/>
                  </a:rPr>
                  <a:t>：</a:t>
                </a:r>
                <a14:m>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𝑔</m:t>
                        </m:r>
                      </m:e>
                      <m:sub>
                        <m:r>
                          <a:rPr lang="en-US" altLang="zh-CN" sz="2000" i="1">
                            <a:solidFill>
                              <a:schemeClr val="tx1"/>
                            </a:solidFill>
                            <a:latin typeface="Cambria Math" panose="02040503050406030204" charset="0"/>
                            <a:cs typeface="Cambria Math" panose="02040503050406030204" charset="0"/>
                          </a:rPr>
                          <m:t>𝜙</m:t>
                        </m:r>
                      </m:sub>
                      <m:sup>
                        <m:r>
                          <a:rPr lang="en-US" altLang="zh-CN" sz="2000" i="1">
                            <a:solidFill>
                              <a:schemeClr val="tx1"/>
                            </a:solidFill>
                            <a:latin typeface="Cambria Math" panose="02040503050406030204" charset="0"/>
                            <a:cs typeface="Cambria Math" panose="02040503050406030204" charset="0"/>
                          </a:rPr>
                          <m:t>𝑡</m:t>
                        </m:r>
                      </m:sup>
                    </m:sSubSup>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𝛿</m:t>
                        </m:r>
                      </m:e>
                      <m:sub>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sub>
                          <m:sup>
                            <m:r>
                              <a:rPr lang="en-US" altLang="zh-CN" sz="2000" i="1">
                                <a:solidFill>
                                  <a:schemeClr val="tx1"/>
                                </a:solidFill>
                                <a:latin typeface="Cambria Math" panose="02040503050406030204" charset="0"/>
                                <a:cs typeface="Cambria Math" panose="02040503050406030204" charset="0"/>
                              </a:rPr>
                              <m:t>𝑖</m:t>
                            </m:r>
                          </m:sup>
                        </m:sSubSup>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𝛿</m:t>
                        </m:r>
                      </m:e>
                      <m:sub>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sub>
                          <m:sup>
                            <m:r>
                              <a:rPr lang="en-US" altLang="zh-CN" sz="2000" i="1">
                                <a:solidFill>
                                  <a:schemeClr val="tx1"/>
                                </a:solidFill>
                                <a:latin typeface="Cambria Math" panose="02040503050406030204" charset="0"/>
                                <a:cs typeface="Cambria Math" panose="02040503050406030204" charset="0"/>
                              </a:rPr>
                              <m:t>𝑗</m:t>
                            </m:r>
                          </m:sup>
                        </m:sSubSup>
                      </m:sub>
                    </m:sSub>
                  </m:oMath>
                </a14:m>
                <a:endParaRPr lang="zh-CN" altLang="en-US" sz="2000">
                  <a:solidFill>
                    <a:schemeClr val="tx1"/>
                  </a:solidFill>
                  <a:latin typeface="Cambria Math" panose="02040503050406030204" charset="0"/>
                  <a:cs typeface="Cambria Math" panose="02040503050406030204" charset="0"/>
                </a:endParaRPr>
              </a:p>
            </p:txBody>
          </p:sp>
        </mc:Choice>
        <mc:Fallback>
          <p:sp>
            <p:nvSpPr>
              <p:cNvPr id="49" name="矩形 48"/>
              <p:cNvSpPr>
                <a:spLocks noRot="1" noChangeAspect="1" noMove="1" noResize="1" noEditPoints="1" noAdjustHandles="1" noChangeArrowheads="1" noChangeShapeType="1" noTextEdit="1"/>
              </p:cNvSpPr>
              <p:nvPr/>
            </p:nvSpPr>
            <p:spPr>
              <a:xfrm>
                <a:off x="509905" y="4618990"/>
                <a:ext cx="5829935" cy="591820"/>
              </a:xfrm>
              <a:prstGeom prst="rect">
                <a:avLst/>
              </a:prstGeom>
              <a:blipFill rotWithShape="1">
                <a:blip r:embed="rId10"/>
                <a:stretch>
                  <a:fillRect/>
                </a:stretch>
              </a:blip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0" name="矩形 49"/>
          <p:cNvSpPr/>
          <p:nvPr/>
        </p:nvSpPr>
        <p:spPr>
          <a:xfrm>
            <a:off x="-635" y="5337810"/>
            <a:ext cx="8770620" cy="591820"/>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a:r>
              <a:rPr lang="zh-CN" altLang="en-US" sz="2000">
                <a:solidFill>
                  <a:schemeClr val="tx1"/>
                </a:solidFill>
                <a:latin typeface="Cambria Math" panose="02040503050406030204" charset="0"/>
                <a:cs typeface="Cambria Math" panose="02040503050406030204" charset="0"/>
              </a:rPr>
              <a:t>引入运动矩阵</a:t>
            </a:r>
            <a:r>
              <a:rPr lang="en-US" altLang="zh-CN" sz="2000">
                <a:solidFill>
                  <a:schemeClr val="tx1"/>
                </a:solidFill>
                <a:latin typeface="Cambria Math" panose="02040503050406030204" charset="0"/>
                <a:cs typeface="Cambria Math" panose="02040503050406030204" charset="0"/>
              </a:rPr>
              <a:t>(</a:t>
            </a:r>
            <a:r>
              <a:rPr lang="zh-CN" altLang="en-US" sz="2000">
                <a:solidFill>
                  <a:schemeClr val="tx1"/>
                </a:solidFill>
                <a:latin typeface="Cambria Math" panose="02040503050406030204" charset="0"/>
                <a:cs typeface="Cambria Math" panose="02040503050406030204" charset="0"/>
              </a:rPr>
              <a:t>潜在特征之间的转移概率</a:t>
            </a:r>
            <a:r>
              <a:rPr lang="en-US" altLang="zh-CN" sz="2000">
                <a:solidFill>
                  <a:schemeClr val="tx1"/>
                </a:solidFill>
                <a:latin typeface="Cambria Math" panose="02040503050406030204" charset="0"/>
                <a:cs typeface="Cambria Math" panose="02040503050406030204" charset="0"/>
              </a:rPr>
              <a:t>)</a:t>
            </a:r>
            <a:r>
              <a:rPr lang="zh-CN" altLang="en-US" sz="2000">
                <a:solidFill>
                  <a:schemeClr val="tx1"/>
                </a:solidFill>
                <a:latin typeface="Cambria Math" panose="02040503050406030204" charset="0"/>
                <a:cs typeface="Cambria Math" panose="02040503050406030204" charset="0"/>
              </a:rPr>
              <a:t>：</a:t>
            </a:r>
            <a:endParaRPr lang="zh-CN" altLang="en-US" sz="2000">
              <a:solidFill>
                <a:schemeClr val="tx1"/>
              </a:solidFill>
              <a:latin typeface="Cambria Math" panose="02040503050406030204" charset="0"/>
              <a:cs typeface="Cambria Math" panose="02040503050406030204" charset="0"/>
            </a:endParaRPr>
          </a:p>
        </p:txBody>
      </p:sp>
      <p:pic>
        <p:nvPicPr>
          <p:cNvPr id="51" name="图片 50"/>
          <p:cNvPicPr>
            <a:picLocks noChangeAspect="1"/>
          </p:cNvPicPr>
          <p:nvPr/>
        </p:nvPicPr>
        <p:blipFill>
          <a:blip r:embed="rId11"/>
          <a:stretch>
            <a:fillRect/>
          </a:stretch>
        </p:blipFill>
        <p:spPr>
          <a:xfrm>
            <a:off x="5287010" y="5210810"/>
            <a:ext cx="4218305" cy="766445"/>
          </a:xfrm>
          <a:prstGeom prst="rect">
            <a:avLst/>
          </a:prstGeom>
        </p:spPr>
      </p:pic>
      <p:pic>
        <p:nvPicPr>
          <p:cNvPr id="52" name="图片 51"/>
          <p:cNvPicPr>
            <a:picLocks noChangeAspect="1"/>
          </p:cNvPicPr>
          <p:nvPr/>
        </p:nvPicPr>
        <p:blipFill>
          <a:blip r:embed="rId12"/>
          <a:stretch>
            <a:fillRect/>
          </a:stretch>
        </p:blipFill>
        <p:spPr>
          <a:xfrm>
            <a:off x="5346065" y="5977255"/>
            <a:ext cx="2827655" cy="4914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658475" cy="6858000"/>
          </a:xfrm>
          <a:prstGeom prst="rect">
            <a:avLst/>
          </a:prstGeom>
          <a:noFill/>
          <a:ln w="9525">
            <a:noFill/>
          </a:ln>
        </p:spPr>
      </p:pic>
      <p:sp>
        <p:nvSpPr>
          <p:cNvPr id="3074" name="标题 3073"/>
          <p:cNvSpPr>
            <a:spLocks noGrp="1"/>
          </p:cNvSpPr>
          <p:nvPr>
            <p:ph type="title"/>
          </p:nvPr>
        </p:nvSpPr>
        <p:spPr>
          <a:xfrm>
            <a:off x="3270885" y="0"/>
            <a:ext cx="7386320" cy="810895"/>
          </a:xfrm>
        </p:spPr>
        <p:txBody>
          <a:bodyPr anchor="ctr" anchorCtr="0">
            <a:normAutofit/>
          </a:bodyPr>
          <a:p>
            <a:pPr marL="0" indent="0" algn="ctr">
              <a:buNone/>
            </a:pPr>
            <a:r>
              <a:rPr lang="zh-CN" altLang="en-US" sz="3200" dirty="0">
                <a:solidFill>
                  <a:schemeClr val="bg1"/>
                </a:solidFill>
              </a:rPr>
              <a:t>基本定义</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80825" y="6549390"/>
            <a:ext cx="51117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15</a:t>
            </a:r>
            <a:endParaRPr lang="en-US" altLang="zh-CN">
              <a:latin typeface="+mn-ea"/>
            </a:endParaRPr>
          </a:p>
        </p:txBody>
      </p:sp>
      <p:sp>
        <p:nvSpPr>
          <p:cNvPr id="13" name="标题 2049"/>
          <p:cNvSpPr>
            <a:spLocks noGrp="1"/>
          </p:cNvSpPr>
          <p:nvPr/>
        </p:nvSpPr>
        <p:spPr>
          <a:xfrm rot="10800000" flipV="1">
            <a:off x="0" y="1032510"/>
            <a:ext cx="12190730" cy="617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indent="457200" algn="just" hangingPunct="0">
              <a:lnSpc>
                <a:spcPct val="130000"/>
              </a:lnSpc>
            </a:pPr>
            <a:r>
              <a:rPr lang="zh-CN" sz="2000" kern="1200" baseline="0" dirty="0">
                <a:solidFill>
                  <a:schemeClr val="tx1"/>
                </a:solidFill>
                <a:latin typeface="微软雅黑" panose="020B0503020204020204" pitchFamily="34" charset="-122"/>
                <a:ea typeface="微软雅黑" panose="020B0503020204020204" pitchFamily="34" charset="-122"/>
              </a:rPr>
              <a:t>为了度量两个</a:t>
            </a:r>
            <a:r>
              <a:rPr lang="zh-CN" sz="2000" kern="1200" baseline="0" dirty="0">
                <a:solidFill>
                  <a:schemeClr val="tx1"/>
                </a:solidFill>
                <a:latin typeface="微软雅黑" panose="020B0503020204020204" pitchFamily="34" charset="-122"/>
                <a:ea typeface="微软雅黑" panose="020B0503020204020204" pitchFamily="34" charset="-122"/>
              </a:rPr>
              <a:t>相邻时间步的运动矩阵的</a:t>
            </a:r>
            <a:r>
              <a:rPr lang="zh-CN" sz="2000" b="1" kern="1200" baseline="0" dirty="0">
                <a:solidFill>
                  <a:srgbClr val="C00000"/>
                </a:solidFill>
                <a:latin typeface="微软雅黑" panose="020B0503020204020204" pitchFamily="34" charset="-122"/>
                <a:ea typeface="微软雅黑" panose="020B0503020204020204" pitchFamily="34" charset="-122"/>
              </a:rPr>
              <a:t>相似性</a:t>
            </a:r>
            <a:r>
              <a:rPr lang="zh-CN" sz="2000" kern="1200" baseline="0" dirty="0">
                <a:solidFill>
                  <a:schemeClr val="tx1"/>
                </a:solidFill>
                <a:latin typeface="微软雅黑" panose="020B0503020204020204" pitchFamily="34" charset="-122"/>
                <a:ea typeface="微软雅黑" panose="020B0503020204020204" pitchFamily="34" charset="-122"/>
              </a:rPr>
              <a:t>，引入</a:t>
            </a:r>
            <a:r>
              <a:rPr lang="en-US" altLang="zh-CN" sz="2000" kern="1200" baseline="0" dirty="0">
                <a:solidFill>
                  <a:schemeClr val="tx1"/>
                </a:solidFill>
                <a:latin typeface="微软雅黑" panose="020B0503020204020204" pitchFamily="34" charset="-122"/>
                <a:ea typeface="微软雅黑" panose="020B0503020204020204" pitchFamily="34" charset="-122"/>
              </a:rPr>
              <a:t>NMI(</a:t>
            </a:r>
            <a:r>
              <a:rPr lang="zh-CN" altLang="en-US" sz="2000" kern="1200" baseline="0" dirty="0">
                <a:solidFill>
                  <a:schemeClr val="tx1"/>
                </a:solidFill>
                <a:latin typeface="微软雅黑" panose="020B0503020204020204" pitchFamily="34" charset="-122"/>
                <a:ea typeface="微软雅黑" panose="020B0503020204020204" pitchFamily="34" charset="-122"/>
              </a:rPr>
              <a:t>标准互信息，</a:t>
            </a:r>
            <a:r>
              <a:rPr lang="en-US" altLang="zh-CN" sz="2000" kern="1200" baseline="0" dirty="0">
                <a:solidFill>
                  <a:schemeClr val="tx1"/>
                </a:solidFill>
                <a:latin typeface="微软雅黑" panose="020B0503020204020204" pitchFamily="34" charset="-122"/>
                <a:ea typeface="微软雅黑" panose="020B0503020204020204" pitchFamily="34" charset="-122"/>
              </a:rPr>
              <a:t>Normalized Mutual Information)</a:t>
            </a:r>
            <a:r>
              <a:rPr lang="zh-CN" sz="2000" b="1" kern="1200" baseline="0" dirty="0">
                <a:solidFill>
                  <a:schemeClr val="tx1"/>
                </a:solidFill>
                <a:latin typeface="微软雅黑" panose="020B0503020204020204" pitchFamily="34" charset="-122"/>
                <a:ea typeface="微软雅黑" panose="020B0503020204020204" pitchFamily="34" charset="-122"/>
              </a:rPr>
              <a:t>：</a:t>
            </a:r>
            <a:endParaRPr lang="zh-CN" sz="2000" b="1" kern="1200" baseline="0" dirty="0">
              <a:solidFill>
                <a:schemeClr val="tx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293495" y="1784985"/>
            <a:ext cx="5902325" cy="1180465"/>
          </a:xfrm>
          <a:prstGeom prst="rect">
            <a:avLst/>
          </a:prstGeom>
        </p:spPr>
      </p:pic>
      <p:pic>
        <p:nvPicPr>
          <p:cNvPr id="5" name="图片 4"/>
          <p:cNvPicPr>
            <a:picLocks noChangeAspect="1"/>
          </p:cNvPicPr>
          <p:nvPr/>
        </p:nvPicPr>
        <p:blipFill>
          <a:blip r:embed="rId3"/>
          <a:stretch>
            <a:fillRect/>
          </a:stretch>
        </p:blipFill>
        <p:spPr>
          <a:xfrm>
            <a:off x="544195" y="2869565"/>
            <a:ext cx="11283315" cy="3681095"/>
          </a:xfrm>
          <a:prstGeom prst="rect">
            <a:avLst/>
          </a:prstGeom>
        </p:spPr>
      </p:pic>
      <p:sp>
        <p:nvSpPr>
          <p:cNvPr id="2" name="椭圆 1"/>
          <p:cNvSpPr/>
          <p:nvPr/>
        </p:nvSpPr>
        <p:spPr>
          <a:xfrm>
            <a:off x="8766810" y="1533525"/>
            <a:ext cx="2016760" cy="1515745"/>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i="1">
              <a:solidFill>
                <a:schemeClr val="tx1"/>
              </a:solidFill>
              <a:latin typeface="Cambria Math" panose="02040503050406030204" charset="0"/>
              <a:cs typeface="Cambria Math" panose="02040503050406030204" charset="0"/>
            </a:endParaRPr>
          </a:p>
        </p:txBody>
      </p:sp>
      <p:sp>
        <p:nvSpPr>
          <p:cNvPr id="6" name="椭圆 5"/>
          <p:cNvSpPr/>
          <p:nvPr/>
        </p:nvSpPr>
        <p:spPr>
          <a:xfrm>
            <a:off x="9868535" y="1523365"/>
            <a:ext cx="2145030" cy="1515745"/>
          </a:xfrm>
          <a:prstGeom prst="ellipse">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7" name="矩形 6"/>
              <p:cNvSpPr/>
              <p:nvPr/>
            </p:nvSpPr>
            <p:spPr>
              <a:xfrm>
                <a:off x="9918065" y="2113915"/>
                <a:ext cx="737235" cy="37401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𝐼</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𝑥</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𝑦</m:t>
                      </m:r>
                      <m:r>
                        <a:rPr lang="en-US" altLang="zh-CN" i="1">
                          <a:solidFill>
                            <a:schemeClr val="tx1"/>
                          </a:solidFill>
                          <a:latin typeface="Cambria Math" panose="02040503050406030204" charset="0"/>
                          <a:cs typeface="Cambria Math" panose="02040503050406030204" charset="0"/>
                        </a:rPr>
                        <m:t>)</m:t>
                      </m:r>
                    </m:oMath>
                  </m:oMathPara>
                </a14:m>
                <a:endParaRPr lang="en-US" altLang="zh-CN" i="1">
                  <a:solidFill>
                    <a:schemeClr val="tx1"/>
                  </a:solidFill>
                  <a:latin typeface="Cambria Math" panose="02040503050406030204" charset="0"/>
                  <a:ea typeface="MS Mincho" charset="0"/>
                  <a:cs typeface="Cambria Math" panose="02040503050406030204" charset="0"/>
                </a:endParaRPr>
              </a:p>
            </p:txBody>
          </p:sp>
        </mc:Choice>
        <mc:Fallback>
          <p:sp>
            <p:nvSpPr>
              <p:cNvPr id="7" name="矩形 6"/>
              <p:cNvSpPr>
                <a:spLocks noRot="1" noChangeAspect="1" noMove="1" noResize="1" noEditPoints="1" noAdjustHandles="1" noChangeArrowheads="1" noChangeShapeType="1" noTextEdit="1"/>
              </p:cNvSpPr>
              <p:nvPr/>
            </p:nvSpPr>
            <p:spPr>
              <a:xfrm>
                <a:off x="9918065" y="2113915"/>
                <a:ext cx="737235" cy="374015"/>
              </a:xfrm>
              <a:prstGeom prst="rect">
                <a:avLst/>
              </a:prstGeom>
              <a:blipFill rotWithShape="1">
                <a:blip r:embed="rId4"/>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9061450" y="2113915"/>
                <a:ext cx="541020" cy="37401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𝐻</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𝑥</m:t>
                      </m:r>
                      <m:r>
                        <a:rPr lang="en-US" altLang="zh-CN" i="1">
                          <a:solidFill>
                            <a:schemeClr val="tx1"/>
                          </a:solidFill>
                          <a:latin typeface="Cambria Math" panose="02040503050406030204" charset="0"/>
                          <a:ea typeface="MS Mincho" charset="0"/>
                          <a:cs typeface="Cambria Math" panose="02040503050406030204" charset="0"/>
                        </a:rPr>
                        <m:t>)</m:t>
                      </m:r>
                    </m:oMath>
                  </m:oMathPara>
                </a14:m>
                <a:endParaRPr lang="en-US" altLang="zh-CN" i="1">
                  <a:solidFill>
                    <a:schemeClr val="tx1"/>
                  </a:solidFill>
                  <a:latin typeface="Cambria Math" panose="02040503050406030204" charset="0"/>
                  <a:ea typeface="MS Mincho" charset="0"/>
                  <a:cs typeface="Cambria Math" panose="02040503050406030204" charset="0"/>
                </a:endParaRPr>
              </a:p>
            </p:txBody>
          </p:sp>
        </mc:Choice>
        <mc:Fallback>
          <p:sp>
            <p:nvSpPr>
              <p:cNvPr id="8" name="矩形 7"/>
              <p:cNvSpPr>
                <a:spLocks noRot="1" noChangeAspect="1" noMove="1" noResize="1" noEditPoints="1" noAdjustHandles="1" noChangeArrowheads="1" noChangeShapeType="1" noTextEdit="1"/>
              </p:cNvSpPr>
              <p:nvPr/>
            </p:nvSpPr>
            <p:spPr>
              <a:xfrm>
                <a:off x="9061450" y="2113915"/>
                <a:ext cx="541020" cy="374015"/>
              </a:xfrm>
              <a:prstGeom prst="rect">
                <a:avLst/>
              </a:prstGeom>
              <a:blipFill rotWithShape="1">
                <a:blip r:embed="rId5"/>
                <a:stretch>
                  <a:fillRect r="-5164"/>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10989945" y="2103755"/>
                <a:ext cx="541020" cy="37401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r>
                        <a:rPr lang="en-US" altLang="zh-CN" i="1">
                          <a:solidFill>
                            <a:schemeClr val="tx1"/>
                          </a:solidFill>
                          <a:latin typeface="Cambria Math" panose="02040503050406030204" charset="0"/>
                          <a:cs typeface="Cambria Math" panose="02040503050406030204" charset="0"/>
                        </a:rPr>
                        <m:t>𝐻</m:t>
                      </m:r>
                      <m:r>
                        <a:rPr lang="en-US" altLang="zh-CN" i="1">
                          <a:solidFill>
                            <a:schemeClr val="tx1"/>
                          </a:solidFill>
                          <a:latin typeface="Cambria Math" panose="02040503050406030204" charset="0"/>
                          <a:cs typeface="Cambria Math" panose="02040503050406030204" charset="0"/>
                        </a:rPr>
                        <m:t>(</m:t>
                      </m:r>
                      <m:r>
                        <a:rPr lang="en-US" altLang="zh-CN" i="1">
                          <a:solidFill>
                            <a:schemeClr val="tx1"/>
                          </a:solidFill>
                          <a:latin typeface="Cambria Math" panose="02040503050406030204" charset="0"/>
                          <a:cs typeface="Cambria Math" panose="02040503050406030204" charset="0"/>
                        </a:rPr>
                        <m:t>𝑦</m:t>
                      </m:r>
                      <m:r>
                        <a:rPr lang="en-US" altLang="zh-CN" i="1">
                          <a:solidFill>
                            <a:schemeClr val="tx1"/>
                          </a:solidFill>
                          <a:latin typeface="Cambria Math" panose="02040503050406030204" charset="0"/>
                          <a:ea typeface="MS Mincho" charset="0"/>
                          <a:cs typeface="Cambria Math" panose="02040503050406030204" charset="0"/>
                        </a:rPr>
                        <m:t>)</m:t>
                      </m:r>
                    </m:oMath>
                  </m:oMathPara>
                </a14:m>
                <a:endParaRPr lang="en-US" altLang="zh-CN" i="1">
                  <a:solidFill>
                    <a:schemeClr val="tx1"/>
                  </a:solidFill>
                  <a:latin typeface="Cambria Math" panose="02040503050406030204" charset="0"/>
                  <a:ea typeface="MS Mincho" charset="0"/>
                  <a:cs typeface="Cambria Math" panose="02040503050406030204" charset="0"/>
                </a:endParaRPr>
              </a:p>
            </p:txBody>
          </p:sp>
        </mc:Choice>
        <mc:Fallback>
          <p:sp>
            <p:nvSpPr>
              <p:cNvPr id="9" name="矩形 8"/>
              <p:cNvSpPr>
                <a:spLocks noRot="1" noChangeAspect="1" noMove="1" noResize="1" noEditPoints="1" noAdjustHandles="1" noChangeArrowheads="1" noChangeShapeType="1" noTextEdit="1"/>
              </p:cNvSpPr>
              <p:nvPr/>
            </p:nvSpPr>
            <p:spPr>
              <a:xfrm>
                <a:off x="10989945" y="2103755"/>
                <a:ext cx="541020" cy="374015"/>
              </a:xfrm>
              <a:prstGeom prst="rect">
                <a:avLst/>
              </a:prstGeom>
              <a:blipFill rotWithShape="1">
                <a:blip r:embed="rId6"/>
                <a:stretch>
                  <a:fillRect r="-6221"/>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1270" y="-13335"/>
            <a:ext cx="10699750" cy="6858000"/>
          </a:xfrm>
          <a:prstGeom prst="rect">
            <a:avLst/>
          </a:prstGeom>
          <a:noFill/>
          <a:ln w="9525">
            <a:noFill/>
          </a:ln>
        </p:spPr>
      </p:pic>
      <p:sp>
        <p:nvSpPr>
          <p:cNvPr id="3074" name="标题 3073"/>
          <p:cNvSpPr>
            <a:spLocks noGrp="1"/>
          </p:cNvSpPr>
          <p:nvPr>
            <p:ph type="title"/>
          </p:nvPr>
        </p:nvSpPr>
        <p:spPr>
          <a:xfrm>
            <a:off x="3299460" y="0"/>
            <a:ext cx="7418705" cy="810895"/>
          </a:xfrm>
        </p:spPr>
        <p:txBody>
          <a:bodyPr anchor="ctr" anchorCtr="0">
            <a:normAutofit/>
          </a:bodyPr>
          <a:p>
            <a:pPr marL="0" indent="0" algn="ctr">
              <a:buNone/>
            </a:pPr>
            <a:r>
              <a:rPr lang="en-US" altLang="zh-CN" sz="3200" dirty="0">
                <a:solidFill>
                  <a:schemeClr val="bg1"/>
                </a:solidFill>
              </a:rPr>
              <a:t>U-NET</a:t>
            </a:r>
            <a:r>
              <a:rPr lang="zh-CN" altLang="en-US" sz="3200" dirty="0">
                <a:solidFill>
                  <a:schemeClr val="bg1"/>
                </a:solidFill>
              </a:rPr>
              <a:t>网络架构</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52250" y="6549390"/>
            <a:ext cx="539750"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16</a:t>
            </a:r>
            <a:endParaRPr lang="en-US" altLang="zh-CN">
              <a:latin typeface="+mn-ea"/>
            </a:endParaRPr>
          </a:p>
        </p:txBody>
      </p:sp>
      <p:sp>
        <p:nvSpPr>
          <p:cNvPr id="7" name="矩形 6"/>
          <p:cNvSpPr/>
          <p:nvPr>
            <p:custDataLst>
              <p:tags r:id="rId2"/>
            </p:custDataLst>
          </p:nvPr>
        </p:nvSpPr>
        <p:spPr>
          <a:xfrm>
            <a:off x="0" y="4700905"/>
            <a:ext cx="6455410" cy="15214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1448435" y="869950"/>
            <a:ext cx="868045" cy="490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输入</a:t>
            </a:r>
            <a:endParaRPr lang="zh-CN" altLang="en-US">
              <a:solidFill>
                <a:schemeClr val="tx1"/>
              </a:solidFill>
            </a:endParaRPr>
          </a:p>
        </p:txBody>
      </p:sp>
      <p:sp>
        <p:nvSpPr>
          <p:cNvPr id="22" name="圆角矩形 21"/>
          <p:cNvSpPr/>
          <p:nvPr/>
        </p:nvSpPr>
        <p:spPr>
          <a:xfrm>
            <a:off x="1364615" y="1570355"/>
            <a:ext cx="958850" cy="63690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Conv</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457200" y="2536825"/>
            <a:ext cx="2768600" cy="63690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CrossAttnDownBlock</a:t>
            </a:r>
            <a:r>
              <a:rPr lang="en-US" altLang="zh-CN">
                <a:solidFill>
                  <a:schemeClr val="tx1"/>
                </a:solidFill>
              </a:rPr>
              <a:t>_2</a:t>
            </a:r>
            <a:endParaRPr lang="en-US" altLang="zh-CN">
              <a:solidFill>
                <a:schemeClr val="tx1"/>
              </a:solidFill>
            </a:endParaRPr>
          </a:p>
        </p:txBody>
      </p:sp>
      <p:sp>
        <p:nvSpPr>
          <p:cNvPr id="68" name="圆角矩形 67"/>
          <p:cNvSpPr/>
          <p:nvPr/>
        </p:nvSpPr>
        <p:spPr>
          <a:xfrm>
            <a:off x="486410" y="3405505"/>
            <a:ext cx="2768600" cy="63690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CrossAttnDownBlock</a:t>
            </a:r>
            <a:r>
              <a:rPr lang="en-US" altLang="zh-CN">
                <a:solidFill>
                  <a:schemeClr val="tx1"/>
                </a:solidFill>
              </a:rPr>
              <a:t>_2</a:t>
            </a:r>
            <a:endParaRPr lang="en-US" altLang="zh-CN">
              <a:solidFill>
                <a:schemeClr val="tx1"/>
              </a:solidFill>
            </a:endParaRPr>
          </a:p>
        </p:txBody>
      </p:sp>
      <p:sp>
        <p:nvSpPr>
          <p:cNvPr id="69" name="圆角矩形 68"/>
          <p:cNvSpPr/>
          <p:nvPr/>
        </p:nvSpPr>
        <p:spPr>
          <a:xfrm>
            <a:off x="479425" y="4342765"/>
            <a:ext cx="2768600" cy="63690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CrossAttnDownBlock_2</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70" name="圆角矩形 69"/>
          <p:cNvSpPr/>
          <p:nvPr/>
        </p:nvSpPr>
        <p:spPr>
          <a:xfrm>
            <a:off x="1005205" y="5239385"/>
            <a:ext cx="1712595" cy="636905"/>
          </a:xfrm>
          <a:prstGeom prst="round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cs typeface="Times New Roman" panose="02020603050405020304" charset="0"/>
              </a:rPr>
              <a:t>DownBlock</a:t>
            </a:r>
            <a:endParaRPr lang="en-US" altLang="zh-CN">
              <a:solidFill>
                <a:schemeClr val="tx1"/>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71" name="圆角矩形 70"/>
          <p:cNvSpPr/>
          <p:nvPr/>
        </p:nvSpPr>
        <p:spPr>
          <a:xfrm>
            <a:off x="3162300" y="5871210"/>
            <a:ext cx="2356485" cy="63690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CrossAttnMidBlock</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72" name="圆角矩形 71"/>
          <p:cNvSpPr/>
          <p:nvPr/>
        </p:nvSpPr>
        <p:spPr>
          <a:xfrm>
            <a:off x="5758180" y="5185410"/>
            <a:ext cx="1712595" cy="636905"/>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UpBlock</a:t>
            </a:r>
            <a:r>
              <a:rPr lang="en-US" altLang="zh-CN">
                <a:solidFill>
                  <a:schemeClr val="tx1"/>
                </a:solidFill>
              </a:rPr>
              <a:t>_3</a:t>
            </a:r>
            <a:endParaRPr lang="en-US" altLang="zh-CN">
              <a:solidFill>
                <a:schemeClr val="tx1"/>
              </a:solidFill>
            </a:endParaRPr>
          </a:p>
        </p:txBody>
      </p:sp>
      <p:sp>
        <p:nvSpPr>
          <p:cNvPr id="73" name="圆角矩形 72"/>
          <p:cNvSpPr/>
          <p:nvPr/>
        </p:nvSpPr>
        <p:spPr>
          <a:xfrm>
            <a:off x="5309870" y="4344035"/>
            <a:ext cx="2768600" cy="63690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CrossAttnUpBlock_3</a:t>
            </a:r>
            <a:endParaRPr lang="en-US" altLang="zh-CN">
              <a:solidFill>
                <a:schemeClr val="tx1"/>
              </a:solidFill>
            </a:endParaRPr>
          </a:p>
        </p:txBody>
      </p:sp>
      <p:sp>
        <p:nvSpPr>
          <p:cNvPr id="74" name="圆角矩形 73"/>
          <p:cNvSpPr/>
          <p:nvPr/>
        </p:nvSpPr>
        <p:spPr>
          <a:xfrm>
            <a:off x="5274945" y="3406140"/>
            <a:ext cx="2768600" cy="63690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CrossAttnUpBlock_3</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75" name="圆角矩形 74"/>
          <p:cNvSpPr/>
          <p:nvPr/>
        </p:nvSpPr>
        <p:spPr>
          <a:xfrm>
            <a:off x="5290185" y="2532380"/>
            <a:ext cx="2768600" cy="63690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CrossAttnUpBlock_3</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6152515" y="1577975"/>
            <a:ext cx="958850" cy="636905"/>
          </a:xfrm>
          <a:prstGeom prst="roundRect">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GSC</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77" name="矩形 76"/>
          <p:cNvSpPr/>
          <p:nvPr/>
        </p:nvSpPr>
        <p:spPr>
          <a:xfrm>
            <a:off x="6177915" y="941070"/>
            <a:ext cx="868045" cy="490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输出</a:t>
            </a:r>
            <a:endParaRPr lang="zh-CN" altLang="en-US">
              <a:solidFill>
                <a:schemeClr val="tx1"/>
              </a:solidFill>
            </a:endParaRPr>
          </a:p>
        </p:txBody>
      </p:sp>
      <p:cxnSp>
        <p:nvCxnSpPr>
          <p:cNvPr id="78" name="直接箭头连接符 77"/>
          <p:cNvCxnSpPr/>
          <p:nvPr/>
        </p:nvCxnSpPr>
        <p:spPr>
          <a:xfrm flipH="1">
            <a:off x="1866900" y="1325245"/>
            <a:ext cx="1905" cy="2101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9" name="直接箭头连接符 78"/>
          <p:cNvCxnSpPr/>
          <p:nvPr/>
        </p:nvCxnSpPr>
        <p:spPr>
          <a:xfrm flipH="1">
            <a:off x="1861185" y="2270760"/>
            <a:ext cx="1905" cy="2101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H="1">
            <a:off x="1861185" y="3188335"/>
            <a:ext cx="1905" cy="2101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1" name="直接箭头连接符 80"/>
          <p:cNvCxnSpPr/>
          <p:nvPr/>
        </p:nvCxnSpPr>
        <p:spPr>
          <a:xfrm flipH="1">
            <a:off x="1861185" y="4084320"/>
            <a:ext cx="1905" cy="2101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nvCxnSpPr>
        <p:spPr>
          <a:xfrm flipH="1">
            <a:off x="1840230" y="5008245"/>
            <a:ext cx="1905" cy="2101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3" name="直接箭头连接符 82"/>
          <p:cNvCxnSpPr/>
          <p:nvPr/>
        </p:nvCxnSpPr>
        <p:spPr>
          <a:xfrm>
            <a:off x="2787015" y="5546725"/>
            <a:ext cx="2915285"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4" name="直接箭头连接符 83"/>
          <p:cNvCxnSpPr/>
          <p:nvPr/>
        </p:nvCxnSpPr>
        <p:spPr>
          <a:xfrm>
            <a:off x="1856105" y="5896610"/>
            <a:ext cx="1200785" cy="3073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5" name="直接箭头连接符 84"/>
          <p:cNvCxnSpPr/>
          <p:nvPr/>
        </p:nvCxnSpPr>
        <p:spPr>
          <a:xfrm flipV="1">
            <a:off x="5582920" y="5895975"/>
            <a:ext cx="1043305" cy="3219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6" name="直接箭头连接符 85"/>
          <p:cNvCxnSpPr>
            <a:stCxn id="69" idx="3"/>
            <a:endCxn id="73" idx="1"/>
          </p:cNvCxnSpPr>
          <p:nvPr/>
        </p:nvCxnSpPr>
        <p:spPr>
          <a:xfrm>
            <a:off x="3248025" y="4661535"/>
            <a:ext cx="2061845"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7" name="直接箭头连接符 86"/>
          <p:cNvCxnSpPr/>
          <p:nvPr/>
        </p:nvCxnSpPr>
        <p:spPr>
          <a:xfrm>
            <a:off x="3248660" y="3710305"/>
            <a:ext cx="2061845"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8" name="直接箭头连接符 87"/>
          <p:cNvCxnSpPr/>
          <p:nvPr/>
        </p:nvCxnSpPr>
        <p:spPr>
          <a:xfrm>
            <a:off x="3228340" y="2884805"/>
            <a:ext cx="2061845"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9" name="直接箭头连接符 88"/>
          <p:cNvCxnSpPr/>
          <p:nvPr/>
        </p:nvCxnSpPr>
        <p:spPr>
          <a:xfrm>
            <a:off x="2406015" y="1883410"/>
            <a:ext cx="3670935"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0" name="直接箭头连接符 89"/>
          <p:cNvCxnSpPr/>
          <p:nvPr/>
        </p:nvCxnSpPr>
        <p:spPr>
          <a:xfrm flipH="1" flipV="1">
            <a:off x="6631940" y="1360805"/>
            <a:ext cx="3810" cy="2012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1" name="直接箭头连接符 90"/>
          <p:cNvCxnSpPr/>
          <p:nvPr/>
        </p:nvCxnSpPr>
        <p:spPr>
          <a:xfrm flipH="1" flipV="1">
            <a:off x="6626860" y="4980305"/>
            <a:ext cx="3810" cy="2012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2" name="直接箭头连接符 91"/>
          <p:cNvCxnSpPr/>
          <p:nvPr/>
        </p:nvCxnSpPr>
        <p:spPr>
          <a:xfrm flipH="1" flipV="1">
            <a:off x="6619875" y="3175000"/>
            <a:ext cx="3810" cy="2012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3" name="直接箭头连接符 92"/>
          <p:cNvCxnSpPr/>
          <p:nvPr/>
        </p:nvCxnSpPr>
        <p:spPr>
          <a:xfrm flipH="1" flipV="1">
            <a:off x="6625590" y="2265045"/>
            <a:ext cx="3810" cy="2012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4" name="直接箭头连接符 93"/>
          <p:cNvCxnSpPr/>
          <p:nvPr/>
        </p:nvCxnSpPr>
        <p:spPr>
          <a:xfrm flipH="1" flipV="1">
            <a:off x="6598920" y="4084320"/>
            <a:ext cx="3810" cy="2012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95" name="圆角矩形 94"/>
          <p:cNvSpPr/>
          <p:nvPr/>
        </p:nvSpPr>
        <p:spPr>
          <a:xfrm>
            <a:off x="8171180" y="1095375"/>
            <a:ext cx="1656080" cy="58801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微软雅黑" panose="020B0503020204020204" pitchFamily="34" charset="-122"/>
                <a:ea typeface="微软雅黑" panose="020B0503020204020204" pitchFamily="34" charset="-122"/>
              </a:rPr>
              <a:t>CrossAttn</a:t>
            </a:r>
            <a:endParaRPr lang="en-US" altLang="zh-CN" sz="1600">
              <a:solidFill>
                <a:schemeClr val="tx1"/>
              </a:solidFill>
              <a:latin typeface="微软雅黑" panose="020B0503020204020204" pitchFamily="34" charset="-122"/>
              <a:ea typeface="微软雅黑" panose="020B0503020204020204" pitchFamily="34" charset="-122"/>
            </a:endParaRPr>
          </a:p>
          <a:p>
            <a:pPr algn="ctr"/>
            <a:r>
              <a:rPr lang="en-US" altLang="zh-CN" sz="1600">
                <a:solidFill>
                  <a:schemeClr val="tx1"/>
                </a:solidFill>
                <a:latin typeface="微软雅黑" panose="020B0503020204020204" pitchFamily="34" charset="-122"/>
                <a:ea typeface="微软雅黑" panose="020B0503020204020204" pitchFamily="34" charset="-122"/>
              </a:rPr>
              <a:t>DownBlock_X</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96" name="矩形 95"/>
          <p:cNvSpPr/>
          <p:nvPr/>
        </p:nvSpPr>
        <p:spPr>
          <a:xfrm>
            <a:off x="9789160" y="1310640"/>
            <a:ext cx="292100" cy="214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97" name="圆角矩形 96"/>
          <p:cNvSpPr/>
          <p:nvPr/>
        </p:nvSpPr>
        <p:spPr>
          <a:xfrm>
            <a:off x="9907905" y="921385"/>
            <a:ext cx="2399030" cy="95821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rPr>
              <a:t>(ResNetBlock+</a:t>
            </a:r>
            <a:endParaRPr lang="en-US" altLang="zh-CN" sz="1400">
              <a:solidFill>
                <a:schemeClr val="tx1"/>
              </a:solidFill>
              <a:latin typeface="微软雅黑" panose="020B0503020204020204" pitchFamily="34" charset="-122"/>
              <a:ea typeface="微软雅黑" panose="020B0503020204020204" pitchFamily="34" charset="-122"/>
            </a:endParaRPr>
          </a:p>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rPr>
              <a:t>Spatial Transformer)*x+</a:t>
            </a:r>
            <a:endParaRPr lang="en-US" altLang="zh-CN" sz="1400">
              <a:solidFill>
                <a:schemeClr val="tx1"/>
              </a:solidFill>
              <a:latin typeface="微软雅黑" panose="020B0503020204020204" pitchFamily="34" charset="-122"/>
              <a:ea typeface="微软雅黑" panose="020B0503020204020204" pitchFamily="34" charset="-122"/>
            </a:endParaRPr>
          </a:p>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rPr>
              <a:t>DownSample</a:t>
            </a:r>
            <a:endParaRPr lang="en-US" altLang="zh-CN" sz="1400">
              <a:solidFill>
                <a:schemeClr val="tx1"/>
              </a:solidFill>
              <a:latin typeface="微软雅黑" panose="020B0503020204020204" pitchFamily="34" charset="-122"/>
              <a:ea typeface="微软雅黑" panose="020B0503020204020204" pitchFamily="34" charset="-122"/>
            </a:endParaRPr>
          </a:p>
        </p:txBody>
      </p:sp>
      <p:sp>
        <p:nvSpPr>
          <p:cNvPr id="98" name="圆角矩形 97"/>
          <p:cNvSpPr/>
          <p:nvPr/>
        </p:nvSpPr>
        <p:spPr>
          <a:xfrm>
            <a:off x="8152130" y="1978660"/>
            <a:ext cx="1712595" cy="488950"/>
          </a:xfrm>
          <a:prstGeom prst="roundRect">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600">
                <a:solidFill>
                  <a:schemeClr val="tx1"/>
                </a:solidFill>
                <a:latin typeface="微软雅黑" panose="020B0503020204020204" pitchFamily="34" charset="-122"/>
                <a:ea typeface="微软雅黑" panose="020B0503020204020204" pitchFamily="34" charset="-122"/>
              </a:rPr>
              <a:t>DownBlock</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9866630" y="2117725"/>
            <a:ext cx="292100" cy="214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00" name="圆角矩形 99"/>
          <p:cNvSpPr/>
          <p:nvPr/>
        </p:nvSpPr>
        <p:spPr>
          <a:xfrm>
            <a:off x="10160635" y="2035175"/>
            <a:ext cx="1789430" cy="391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rPr>
              <a:t>ResNetBlock*2</a:t>
            </a:r>
            <a:endParaRPr lang="en-US" altLang="zh-CN" sz="1400">
              <a:solidFill>
                <a:schemeClr val="tx1"/>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8131810" y="2800350"/>
            <a:ext cx="1762125" cy="59436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600">
                <a:solidFill>
                  <a:schemeClr val="tx1"/>
                </a:solidFill>
                <a:latin typeface="微软雅黑" panose="020B0503020204020204" pitchFamily="34" charset="-122"/>
                <a:ea typeface="微软雅黑" panose="020B0503020204020204" pitchFamily="34" charset="-122"/>
              </a:rPr>
              <a:t>CrossAttn</a:t>
            </a:r>
            <a:endParaRPr lang="en-US" altLang="zh-CN" sz="1600">
              <a:solidFill>
                <a:schemeClr val="tx1"/>
              </a:solidFill>
              <a:latin typeface="微软雅黑" panose="020B0503020204020204" pitchFamily="34" charset="-122"/>
              <a:ea typeface="微软雅黑" panose="020B0503020204020204" pitchFamily="34" charset="-122"/>
            </a:endParaRPr>
          </a:p>
          <a:p>
            <a:pPr algn="ctr">
              <a:buClrTx/>
              <a:buSzTx/>
              <a:buFontTx/>
            </a:pPr>
            <a:r>
              <a:rPr lang="en-US" altLang="zh-CN" sz="1600">
                <a:solidFill>
                  <a:schemeClr val="tx1"/>
                </a:solidFill>
                <a:latin typeface="微软雅黑" panose="020B0503020204020204" pitchFamily="34" charset="-122"/>
                <a:ea typeface="微软雅黑" panose="020B0503020204020204" pitchFamily="34" charset="-122"/>
              </a:rPr>
              <a:t>MidBlock</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02" name="矩形 101"/>
          <p:cNvSpPr/>
          <p:nvPr/>
        </p:nvSpPr>
        <p:spPr>
          <a:xfrm>
            <a:off x="9860280" y="3014980"/>
            <a:ext cx="292100" cy="214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03" name="圆角矩形 102"/>
          <p:cNvSpPr/>
          <p:nvPr/>
        </p:nvSpPr>
        <p:spPr>
          <a:xfrm>
            <a:off x="9994900" y="2617470"/>
            <a:ext cx="2193925" cy="9925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ResNetBlock+</a:t>
            </a:r>
            <a:endParaRPr lang="en-US" altLang="zh-CN" sz="1400">
              <a:solidFill>
                <a:schemeClr val="tx1"/>
              </a:solidFill>
              <a:latin typeface="微软雅黑" panose="020B0503020204020204" pitchFamily="34" charset="-122"/>
              <a:ea typeface="微软雅黑" panose="020B0503020204020204" pitchFamily="34" charset="-122"/>
              <a:sym typeface="+mn-ea"/>
            </a:endParaRPr>
          </a:p>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Spatial Transformer+</a:t>
            </a:r>
            <a:endParaRPr lang="en-US" altLang="zh-CN" sz="1400">
              <a:solidFill>
                <a:schemeClr val="tx1"/>
              </a:solidFill>
              <a:latin typeface="微软雅黑" panose="020B0503020204020204" pitchFamily="34" charset="-122"/>
              <a:ea typeface="微软雅黑" panose="020B0503020204020204" pitchFamily="34" charset="-122"/>
              <a:sym typeface="+mn-ea"/>
            </a:endParaRPr>
          </a:p>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ResNetBlock</a:t>
            </a:r>
            <a:endParaRPr lang="en-US" altLang="zh-CN" sz="1400">
              <a:solidFill>
                <a:schemeClr val="tx1"/>
              </a:solidFill>
              <a:latin typeface="微软雅黑" panose="020B0503020204020204" pitchFamily="34" charset="-122"/>
              <a:ea typeface="微软雅黑" panose="020B0503020204020204" pitchFamily="34" charset="-122"/>
            </a:endParaRPr>
          </a:p>
        </p:txBody>
      </p:sp>
      <p:sp>
        <p:nvSpPr>
          <p:cNvPr id="104" name="圆角矩形 103"/>
          <p:cNvSpPr/>
          <p:nvPr/>
        </p:nvSpPr>
        <p:spPr>
          <a:xfrm>
            <a:off x="8152765" y="3695065"/>
            <a:ext cx="1769110" cy="43434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600">
                <a:solidFill>
                  <a:schemeClr val="tx1"/>
                </a:solidFill>
                <a:latin typeface="微软雅黑" panose="020B0503020204020204" pitchFamily="34" charset="-122"/>
                <a:ea typeface="微软雅黑" panose="020B0503020204020204" pitchFamily="34" charset="-122"/>
              </a:rPr>
              <a:t>UpBlock_x</a:t>
            </a:r>
            <a:endParaRPr lang="en-US" altLang="zh-CN" sz="1000">
              <a:solidFill>
                <a:schemeClr val="tx1"/>
              </a:solidFill>
              <a:latin typeface="微软雅黑" panose="020B0503020204020204" pitchFamily="34" charset="-122"/>
              <a:ea typeface="微软雅黑" panose="020B0503020204020204" pitchFamily="34" charset="-122"/>
            </a:endParaRPr>
          </a:p>
        </p:txBody>
      </p:sp>
      <p:sp>
        <p:nvSpPr>
          <p:cNvPr id="105" name="矩形 104"/>
          <p:cNvSpPr/>
          <p:nvPr/>
        </p:nvSpPr>
        <p:spPr>
          <a:xfrm>
            <a:off x="9902825" y="3813175"/>
            <a:ext cx="292100" cy="214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10226040" y="3736975"/>
            <a:ext cx="1971040" cy="391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ResNetBlock*x+</a:t>
            </a:r>
            <a:endParaRPr lang="en-US" altLang="zh-CN" sz="1400">
              <a:solidFill>
                <a:schemeClr val="tx1"/>
              </a:solidFill>
              <a:latin typeface="微软雅黑" panose="020B0503020204020204" pitchFamily="34" charset="-122"/>
              <a:ea typeface="微软雅黑" panose="020B0503020204020204" pitchFamily="34" charset="-122"/>
              <a:sym typeface="+mn-ea"/>
            </a:endParaRPr>
          </a:p>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UpSample</a:t>
            </a:r>
            <a:endParaRPr lang="en-US" altLang="zh-CN" sz="1400">
              <a:solidFill>
                <a:schemeClr val="tx1"/>
              </a:solidFill>
              <a:latin typeface="微软雅黑" panose="020B0503020204020204" pitchFamily="34" charset="-122"/>
              <a:ea typeface="微软雅黑" panose="020B0503020204020204" pitchFamily="34" charset="-122"/>
            </a:endParaRPr>
          </a:p>
        </p:txBody>
      </p:sp>
      <p:sp>
        <p:nvSpPr>
          <p:cNvPr id="107" name="圆角矩形 106"/>
          <p:cNvSpPr/>
          <p:nvPr/>
        </p:nvSpPr>
        <p:spPr>
          <a:xfrm>
            <a:off x="8166100" y="4526915"/>
            <a:ext cx="1795780" cy="6654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600">
                <a:solidFill>
                  <a:schemeClr val="tx1"/>
                </a:solidFill>
                <a:latin typeface="微软雅黑" panose="020B0503020204020204" pitchFamily="34" charset="-122"/>
                <a:ea typeface="微软雅黑" panose="020B0503020204020204" pitchFamily="34" charset="-122"/>
              </a:rPr>
              <a:t>CrossAttn</a:t>
            </a:r>
            <a:endParaRPr lang="en-US" altLang="zh-CN" sz="1600">
              <a:solidFill>
                <a:schemeClr val="tx1"/>
              </a:solidFill>
              <a:latin typeface="微软雅黑" panose="020B0503020204020204" pitchFamily="34" charset="-122"/>
              <a:ea typeface="微软雅黑" panose="020B0503020204020204" pitchFamily="34" charset="-122"/>
            </a:endParaRPr>
          </a:p>
          <a:p>
            <a:pPr algn="ctr">
              <a:buClrTx/>
              <a:buSzTx/>
              <a:buFontTx/>
            </a:pPr>
            <a:r>
              <a:rPr lang="en-US" altLang="zh-CN" sz="1600">
                <a:solidFill>
                  <a:schemeClr val="tx1"/>
                </a:solidFill>
                <a:latin typeface="微软雅黑" panose="020B0503020204020204" pitchFamily="34" charset="-122"/>
                <a:ea typeface="微软雅黑" panose="020B0503020204020204" pitchFamily="34" charset="-122"/>
              </a:rPr>
              <a:t>UpBlock_x</a:t>
            </a:r>
            <a:endParaRPr lang="en-US" altLang="zh-CN" sz="1600">
              <a:solidFill>
                <a:schemeClr val="tx1"/>
              </a:solidFill>
              <a:latin typeface="微软雅黑" panose="020B0503020204020204" pitchFamily="34" charset="-122"/>
              <a:ea typeface="微软雅黑" panose="020B0503020204020204" pitchFamily="34" charset="-122"/>
            </a:endParaRPr>
          </a:p>
        </p:txBody>
      </p:sp>
      <p:sp>
        <p:nvSpPr>
          <p:cNvPr id="108" name="矩形 107"/>
          <p:cNvSpPr/>
          <p:nvPr/>
        </p:nvSpPr>
        <p:spPr>
          <a:xfrm>
            <a:off x="9903460" y="4723765"/>
            <a:ext cx="292100" cy="214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09" name="圆角矩形 108"/>
          <p:cNvSpPr/>
          <p:nvPr/>
        </p:nvSpPr>
        <p:spPr>
          <a:xfrm>
            <a:off x="9771380" y="4514850"/>
            <a:ext cx="2775585" cy="6292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(ResNetBlock+</a:t>
            </a:r>
            <a:endParaRPr lang="en-US" altLang="zh-CN" sz="1400">
              <a:solidFill>
                <a:schemeClr val="tx1"/>
              </a:solidFill>
              <a:latin typeface="微软雅黑" panose="020B0503020204020204" pitchFamily="34" charset="-122"/>
              <a:ea typeface="微软雅黑" panose="020B0503020204020204" pitchFamily="34" charset="-122"/>
              <a:sym typeface="+mn-ea"/>
            </a:endParaRPr>
          </a:p>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Spatial Transformer)*x+</a:t>
            </a:r>
            <a:endParaRPr lang="en-US" altLang="zh-CN" sz="1400">
              <a:solidFill>
                <a:schemeClr val="tx1"/>
              </a:solidFill>
              <a:latin typeface="微软雅黑" panose="020B0503020204020204" pitchFamily="34" charset="-122"/>
              <a:ea typeface="微软雅黑" panose="020B0503020204020204" pitchFamily="34" charset="-122"/>
              <a:sym typeface="+mn-ea"/>
            </a:endParaRPr>
          </a:p>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UpSample</a:t>
            </a:r>
            <a:endParaRPr lang="en-US" altLang="zh-CN" sz="1400">
              <a:solidFill>
                <a:schemeClr val="tx1"/>
              </a:solidFill>
              <a:latin typeface="微软雅黑" panose="020B0503020204020204" pitchFamily="34" charset="-122"/>
              <a:ea typeface="微软雅黑" panose="020B0503020204020204" pitchFamily="34" charset="-122"/>
            </a:endParaRPr>
          </a:p>
        </p:txBody>
      </p:sp>
      <p:sp>
        <p:nvSpPr>
          <p:cNvPr id="110" name="圆角矩形 109"/>
          <p:cNvSpPr/>
          <p:nvPr/>
        </p:nvSpPr>
        <p:spPr>
          <a:xfrm>
            <a:off x="8554720" y="5631180"/>
            <a:ext cx="958850" cy="474980"/>
          </a:xfrm>
          <a:prstGeom prst="roundRect">
            <a:avLst/>
          </a:prstGeom>
          <a:solidFill>
            <a:schemeClr val="accent3"/>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tx1"/>
                </a:solidFill>
                <a:latin typeface="微软雅黑" panose="020B0503020204020204" pitchFamily="34" charset="-122"/>
                <a:ea typeface="微软雅黑" panose="020B0503020204020204" pitchFamily="34" charset="-122"/>
              </a:rPr>
              <a:t>GSC</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11" name="矩形 110"/>
          <p:cNvSpPr/>
          <p:nvPr/>
        </p:nvSpPr>
        <p:spPr>
          <a:xfrm>
            <a:off x="9890760" y="5782310"/>
            <a:ext cx="292100" cy="214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10186035" y="5727065"/>
            <a:ext cx="1971040" cy="391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GroupNorm+SiLU+Conv</a:t>
            </a:r>
            <a:endParaRPr lang="en-US" altLang="zh-CN" sz="14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12700" y="-48260"/>
            <a:ext cx="10699750" cy="6858000"/>
          </a:xfrm>
          <a:prstGeom prst="rect">
            <a:avLst/>
          </a:prstGeom>
          <a:noFill/>
          <a:ln w="9525">
            <a:noFill/>
          </a:ln>
        </p:spPr>
      </p:pic>
      <p:sp>
        <p:nvSpPr>
          <p:cNvPr id="3074" name="标题 3073"/>
          <p:cNvSpPr>
            <a:spLocks noGrp="1"/>
          </p:cNvSpPr>
          <p:nvPr>
            <p:ph type="title"/>
          </p:nvPr>
        </p:nvSpPr>
        <p:spPr>
          <a:xfrm>
            <a:off x="3299460" y="0"/>
            <a:ext cx="7418705" cy="810895"/>
          </a:xfrm>
        </p:spPr>
        <p:txBody>
          <a:bodyPr anchor="ctr" anchorCtr="0">
            <a:normAutofit/>
          </a:bodyPr>
          <a:p>
            <a:pPr marL="0" indent="0" algn="ctr">
              <a:buNone/>
            </a:pPr>
            <a:r>
              <a:rPr lang="en-US" altLang="zh-CN" sz="3200" dirty="0">
                <a:solidFill>
                  <a:schemeClr val="bg1"/>
                </a:solidFill>
              </a:rPr>
              <a:t>U-NET</a:t>
            </a:r>
            <a:r>
              <a:rPr lang="zh-CN" altLang="en-US" sz="3200" dirty="0">
                <a:solidFill>
                  <a:schemeClr val="bg1"/>
                </a:solidFill>
              </a:rPr>
              <a:t>网络架构</a:t>
            </a:r>
            <a:endParaRPr lang="zh-CN" altLang="en-US" sz="3200" dirty="0">
              <a:solidFill>
                <a:schemeClr val="bg1"/>
              </a:solidFill>
            </a:endParaRPr>
          </a:p>
        </p:txBody>
      </p:sp>
      <p:sp>
        <p:nvSpPr>
          <p:cNvPr id="47" name="矩形 46"/>
          <p:cNvSpPr/>
          <p:nvPr/>
        </p:nvSpPr>
        <p:spPr>
          <a:xfrm>
            <a:off x="-13970" y="6552469"/>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52250" y="6556375"/>
            <a:ext cx="539750"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17</a:t>
            </a:r>
            <a:endParaRPr lang="en-US" altLang="zh-CN">
              <a:latin typeface="+mn-ea"/>
            </a:endParaRPr>
          </a:p>
        </p:txBody>
      </p:sp>
      <p:sp>
        <p:nvSpPr>
          <p:cNvPr id="7" name="矩形 6"/>
          <p:cNvSpPr/>
          <p:nvPr>
            <p:custDataLst>
              <p:tags r:id="rId2"/>
            </p:custDataLst>
          </p:nvPr>
        </p:nvSpPr>
        <p:spPr>
          <a:xfrm>
            <a:off x="0" y="4700905"/>
            <a:ext cx="6455410" cy="15214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98120" y="856615"/>
            <a:ext cx="1554480" cy="368300"/>
          </a:xfrm>
          <a:prstGeom prst="rect">
            <a:avLst/>
          </a:prstGeom>
          <a:noFill/>
        </p:spPr>
        <p:txBody>
          <a:bodyPr wrap="square" rtlCol="0" anchor="t">
            <a:spAutoFit/>
          </a:bodyPr>
          <a:p>
            <a:pPr algn="ctr">
              <a:lnSpc>
                <a:spcPct val="100000"/>
              </a:lnSpc>
              <a:buClrTx/>
              <a:buSzTx/>
              <a:buFontTx/>
            </a:pPr>
            <a:r>
              <a:rPr lang="en-US" altLang="zh-CN" sz="1800">
                <a:latin typeface="微软雅黑" panose="020B0503020204020204" pitchFamily="34" charset="-122"/>
                <a:ea typeface="微软雅黑" panose="020B0503020204020204" pitchFamily="34" charset="-122"/>
                <a:sym typeface="+mn-ea"/>
              </a:rPr>
              <a:t>ResNetBlock</a:t>
            </a:r>
            <a:endParaRPr lang="en-US" altLang="zh-CN" sz="1800">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332740" y="4376420"/>
            <a:ext cx="1979295" cy="552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Time Embedding</a:t>
            </a:r>
            <a:endParaRPr lang="zh-CN" altLang="en-US"/>
          </a:p>
        </p:txBody>
      </p:sp>
      <p:sp>
        <p:nvSpPr>
          <p:cNvPr id="4" name="矩形 3"/>
          <p:cNvSpPr/>
          <p:nvPr/>
        </p:nvSpPr>
        <p:spPr>
          <a:xfrm>
            <a:off x="2679700" y="4377055"/>
            <a:ext cx="1979295" cy="55943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Latent Feature</a:t>
            </a:r>
            <a:endParaRPr lang="zh-CN" altLang="en-US"/>
          </a:p>
        </p:txBody>
      </p:sp>
      <p:sp>
        <p:nvSpPr>
          <p:cNvPr id="6" name="矩形 5"/>
          <p:cNvSpPr/>
          <p:nvPr/>
        </p:nvSpPr>
        <p:spPr>
          <a:xfrm>
            <a:off x="747395" y="3676650"/>
            <a:ext cx="1118870" cy="4552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SiLU</a:t>
            </a:r>
            <a:endParaRPr lang="zh-CN" altLang="en-US"/>
          </a:p>
        </p:txBody>
      </p:sp>
      <p:sp>
        <p:nvSpPr>
          <p:cNvPr id="8" name="矩形 7"/>
          <p:cNvSpPr/>
          <p:nvPr/>
        </p:nvSpPr>
        <p:spPr>
          <a:xfrm>
            <a:off x="741680" y="3216275"/>
            <a:ext cx="1118870" cy="4622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Liner</a:t>
            </a:r>
            <a:endParaRPr lang="zh-CN" altLang="en-US"/>
          </a:p>
        </p:txBody>
      </p:sp>
      <p:sp>
        <p:nvSpPr>
          <p:cNvPr id="10" name="矩形 9"/>
          <p:cNvSpPr/>
          <p:nvPr/>
        </p:nvSpPr>
        <p:spPr>
          <a:xfrm>
            <a:off x="3148965" y="3601085"/>
            <a:ext cx="1118870" cy="5524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GSC</a:t>
            </a:r>
            <a:endParaRPr lang="zh-CN" altLang="en-US"/>
          </a:p>
        </p:txBody>
      </p:sp>
      <p:sp>
        <p:nvSpPr>
          <p:cNvPr id="11" name="椭圆 10"/>
          <p:cNvSpPr/>
          <p:nvPr/>
        </p:nvSpPr>
        <p:spPr>
          <a:xfrm>
            <a:off x="3477895" y="2588260"/>
            <a:ext cx="524510" cy="5105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12" name="矩形 11"/>
          <p:cNvSpPr/>
          <p:nvPr/>
        </p:nvSpPr>
        <p:spPr>
          <a:xfrm>
            <a:off x="3205480" y="1572895"/>
            <a:ext cx="1118870" cy="5524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GSC</a:t>
            </a:r>
            <a:endParaRPr lang="zh-CN" altLang="en-US"/>
          </a:p>
        </p:txBody>
      </p:sp>
      <p:sp>
        <p:nvSpPr>
          <p:cNvPr id="15" name="椭圆 14"/>
          <p:cNvSpPr/>
          <p:nvPr/>
        </p:nvSpPr>
        <p:spPr>
          <a:xfrm>
            <a:off x="3492500" y="916940"/>
            <a:ext cx="524510" cy="5105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cxnSp>
        <p:nvCxnSpPr>
          <p:cNvPr id="16" name="直接箭头连接符 15"/>
          <p:cNvCxnSpPr/>
          <p:nvPr/>
        </p:nvCxnSpPr>
        <p:spPr>
          <a:xfrm flipH="1" flipV="1">
            <a:off x="1307465" y="4184650"/>
            <a:ext cx="6985" cy="132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flipH="1" flipV="1">
            <a:off x="3688080" y="4192905"/>
            <a:ext cx="6985" cy="132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flipV="1">
            <a:off x="3729355" y="3148330"/>
            <a:ext cx="0" cy="385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0" name="肘形连接符 19"/>
          <p:cNvCxnSpPr>
            <a:stCxn id="8" idx="0"/>
          </p:cNvCxnSpPr>
          <p:nvPr/>
        </p:nvCxnSpPr>
        <p:spPr>
          <a:xfrm rot="16200000">
            <a:off x="2180590" y="1968500"/>
            <a:ext cx="368300" cy="2127250"/>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flipV="1">
            <a:off x="3737610" y="2183765"/>
            <a:ext cx="0" cy="385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肘形连接符 22"/>
          <p:cNvCxnSpPr>
            <a:endCxn id="15" idx="6"/>
          </p:cNvCxnSpPr>
          <p:nvPr/>
        </p:nvCxnSpPr>
        <p:spPr>
          <a:xfrm rot="16200000">
            <a:off x="2341880" y="2600960"/>
            <a:ext cx="3103245" cy="245745"/>
          </a:xfrm>
          <a:prstGeom prst="bentConnector4">
            <a:avLst>
              <a:gd name="adj1" fmla="val 552"/>
              <a:gd name="adj2" fmla="val 418863"/>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flipH="1" flipV="1">
            <a:off x="3731260" y="1436370"/>
            <a:ext cx="6985" cy="132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H="1" flipV="1">
            <a:off x="3745230" y="771525"/>
            <a:ext cx="6985" cy="1327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7" name="矩形 26"/>
          <p:cNvSpPr/>
          <p:nvPr/>
        </p:nvSpPr>
        <p:spPr>
          <a:xfrm>
            <a:off x="201930" y="853440"/>
            <a:ext cx="4989830" cy="4191635"/>
          </a:xfrm>
          <a:prstGeom prst="rect">
            <a:avLst/>
          </a:prstGeom>
          <a:noFill/>
          <a:ln w="28575"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5434330" y="850265"/>
            <a:ext cx="1554480" cy="645160"/>
          </a:xfrm>
          <a:prstGeom prst="rect">
            <a:avLst/>
          </a:prstGeom>
          <a:noFill/>
        </p:spPr>
        <p:txBody>
          <a:bodyPr wrap="square" rtlCol="0" anchor="t">
            <a:spAutoFit/>
          </a:bodyPr>
          <a:p>
            <a:pPr algn="ctr">
              <a:lnSpc>
                <a:spcPct val="100000"/>
              </a:lnSpc>
              <a:buClrTx/>
              <a:buSzTx/>
              <a:buFontTx/>
            </a:pPr>
            <a:r>
              <a:rPr lang="en-US" altLang="zh-CN" sz="1800">
                <a:latin typeface="微软雅黑" panose="020B0503020204020204" pitchFamily="34" charset="-122"/>
                <a:ea typeface="微软雅黑" panose="020B0503020204020204" pitchFamily="34" charset="-122"/>
                <a:sym typeface="+mn-ea"/>
              </a:rPr>
              <a:t>Spatial Transformer</a:t>
            </a:r>
            <a:endParaRPr lang="en-US" altLang="zh-CN" sz="1800">
              <a:latin typeface="微软雅黑" panose="020B0503020204020204" pitchFamily="34" charset="-122"/>
              <a:ea typeface="微软雅黑" panose="020B0503020204020204" pitchFamily="34" charset="-122"/>
              <a:sym typeface="+mn-ea"/>
            </a:endParaRPr>
          </a:p>
        </p:txBody>
      </p:sp>
      <p:sp>
        <p:nvSpPr>
          <p:cNvPr id="48" name="矩形 47"/>
          <p:cNvSpPr/>
          <p:nvPr/>
        </p:nvSpPr>
        <p:spPr>
          <a:xfrm>
            <a:off x="5417820" y="840105"/>
            <a:ext cx="6457315" cy="1924685"/>
          </a:xfrm>
          <a:prstGeom prst="rect">
            <a:avLst/>
          </a:prstGeom>
          <a:noFill/>
          <a:ln w="28575"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5640705" y="1642110"/>
            <a:ext cx="1419860" cy="55245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GroupNorm</a:t>
            </a:r>
            <a:endParaRPr lang="en-US" altLang="zh-CN"/>
          </a:p>
        </p:txBody>
      </p:sp>
      <p:sp>
        <p:nvSpPr>
          <p:cNvPr id="50" name="矩形 49"/>
          <p:cNvSpPr/>
          <p:nvPr/>
        </p:nvSpPr>
        <p:spPr>
          <a:xfrm>
            <a:off x="7057390" y="1642745"/>
            <a:ext cx="965835" cy="5524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Conv</a:t>
            </a:r>
            <a:endParaRPr lang="en-US" altLang="zh-CN"/>
          </a:p>
        </p:txBody>
      </p:sp>
      <p:sp>
        <p:nvSpPr>
          <p:cNvPr id="51" name="矩形 50"/>
          <p:cNvSpPr/>
          <p:nvPr/>
        </p:nvSpPr>
        <p:spPr>
          <a:xfrm>
            <a:off x="8021955" y="1643380"/>
            <a:ext cx="2000250" cy="5524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BasicTransformer Block</a:t>
            </a:r>
            <a:endParaRPr lang="en-US" altLang="zh-CN"/>
          </a:p>
        </p:txBody>
      </p:sp>
      <p:sp>
        <p:nvSpPr>
          <p:cNvPr id="52" name="矩形 51"/>
          <p:cNvSpPr/>
          <p:nvPr/>
        </p:nvSpPr>
        <p:spPr>
          <a:xfrm>
            <a:off x="10017125" y="1643380"/>
            <a:ext cx="923925" cy="5524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Conv</a:t>
            </a:r>
            <a:endParaRPr lang="en-US" altLang="zh-CN"/>
          </a:p>
        </p:txBody>
      </p:sp>
      <p:cxnSp>
        <p:nvCxnSpPr>
          <p:cNvPr id="53" name="直接箭头连接符 52"/>
          <p:cNvCxnSpPr/>
          <p:nvPr/>
        </p:nvCxnSpPr>
        <p:spPr>
          <a:xfrm>
            <a:off x="5332730" y="1931035"/>
            <a:ext cx="279400"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4" name="椭圆 53"/>
          <p:cNvSpPr/>
          <p:nvPr/>
        </p:nvSpPr>
        <p:spPr>
          <a:xfrm>
            <a:off x="11290300" y="1665605"/>
            <a:ext cx="524510" cy="5105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cxnSp>
        <p:nvCxnSpPr>
          <p:cNvPr id="56" name="直接箭头连接符 55"/>
          <p:cNvCxnSpPr/>
          <p:nvPr/>
        </p:nvCxnSpPr>
        <p:spPr>
          <a:xfrm>
            <a:off x="10952480" y="1924050"/>
            <a:ext cx="335915"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8" name="直接箭头连接符 57"/>
          <p:cNvCxnSpPr/>
          <p:nvPr/>
        </p:nvCxnSpPr>
        <p:spPr>
          <a:xfrm flipV="1">
            <a:off x="11821160" y="1903095"/>
            <a:ext cx="194945"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59" name="肘形连接符 58"/>
          <p:cNvCxnSpPr>
            <a:endCxn id="54" idx="4"/>
          </p:cNvCxnSpPr>
          <p:nvPr/>
        </p:nvCxnSpPr>
        <p:spPr>
          <a:xfrm>
            <a:off x="5479415" y="2000885"/>
            <a:ext cx="6073140" cy="175260"/>
          </a:xfrm>
          <a:prstGeom prst="bentConnector4">
            <a:avLst>
              <a:gd name="adj1" fmla="val 250"/>
              <a:gd name="adj2" fmla="val 235870"/>
            </a:avLst>
          </a:prstGeom>
          <a:ln>
            <a:tailEnd type="arrow"/>
          </a:ln>
        </p:spPr>
        <p:style>
          <a:lnRef idx="2">
            <a:schemeClr val="accent1"/>
          </a:lnRef>
          <a:fillRef idx="0">
            <a:srgbClr val="FFFFFF"/>
          </a:fillRef>
          <a:effectRef idx="0">
            <a:srgbClr val="FFFFFF"/>
          </a:effectRef>
          <a:fontRef idx="minor">
            <a:schemeClr val="tx1"/>
          </a:fontRef>
        </p:style>
      </p:cxnSp>
      <p:sp>
        <p:nvSpPr>
          <p:cNvPr id="60" name="矩形 59"/>
          <p:cNvSpPr/>
          <p:nvPr/>
        </p:nvSpPr>
        <p:spPr>
          <a:xfrm>
            <a:off x="183515" y="5138420"/>
            <a:ext cx="11566525" cy="1302385"/>
          </a:xfrm>
          <a:prstGeom prst="rect">
            <a:avLst/>
          </a:prstGeom>
          <a:noFill/>
          <a:ln w="28575"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文本框 60"/>
          <p:cNvSpPr txBox="1"/>
          <p:nvPr/>
        </p:nvSpPr>
        <p:spPr>
          <a:xfrm>
            <a:off x="10179685" y="4504055"/>
            <a:ext cx="1554480" cy="645160"/>
          </a:xfrm>
          <a:prstGeom prst="rect">
            <a:avLst/>
          </a:prstGeom>
          <a:noFill/>
        </p:spPr>
        <p:txBody>
          <a:bodyPr wrap="square" rtlCol="0" anchor="t">
            <a:spAutoFit/>
          </a:bodyPr>
          <a:p>
            <a:pPr algn="ctr">
              <a:lnSpc>
                <a:spcPct val="100000"/>
              </a:lnSpc>
              <a:buClrTx/>
              <a:buSzTx/>
              <a:buFontTx/>
            </a:pPr>
            <a:r>
              <a:rPr lang="en-US" altLang="zh-CN" sz="1800">
                <a:latin typeface="微软雅黑" panose="020B0503020204020204" pitchFamily="34" charset="-122"/>
                <a:ea typeface="微软雅黑" panose="020B0503020204020204" pitchFamily="34" charset="-122"/>
                <a:sym typeface="+mn-ea"/>
              </a:rPr>
              <a:t>Basic Transformer</a:t>
            </a:r>
            <a:endParaRPr lang="en-US" altLang="zh-CN" sz="1800">
              <a:latin typeface="微软雅黑" panose="020B0503020204020204" pitchFamily="34" charset="-122"/>
              <a:ea typeface="微软雅黑" panose="020B0503020204020204" pitchFamily="34" charset="-122"/>
              <a:sym typeface="+mn-ea"/>
            </a:endParaRPr>
          </a:p>
        </p:txBody>
      </p:sp>
      <p:sp>
        <p:nvSpPr>
          <p:cNvPr id="62" name="矩形 61"/>
          <p:cNvSpPr/>
          <p:nvPr/>
        </p:nvSpPr>
        <p:spPr>
          <a:xfrm>
            <a:off x="406400" y="5604510"/>
            <a:ext cx="1419860" cy="5524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LayerNorm</a:t>
            </a:r>
            <a:endParaRPr lang="en-US" altLang="zh-CN"/>
          </a:p>
        </p:txBody>
      </p:sp>
      <p:cxnSp>
        <p:nvCxnSpPr>
          <p:cNvPr id="63" name="直接箭头连接符 62"/>
          <p:cNvCxnSpPr/>
          <p:nvPr/>
        </p:nvCxnSpPr>
        <p:spPr>
          <a:xfrm>
            <a:off x="133350" y="5893435"/>
            <a:ext cx="279400" cy="69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4" name="矩形 63"/>
          <p:cNvSpPr/>
          <p:nvPr/>
        </p:nvSpPr>
        <p:spPr>
          <a:xfrm>
            <a:off x="1736090" y="5605780"/>
            <a:ext cx="1419860" cy="5524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SelfAttn</a:t>
            </a:r>
            <a:endParaRPr lang="en-US" altLang="zh-CN"/>
          </a:p>
        </p:txBody>
      </p:sp>
      <p:sp>
        <p:nvSpPr>
          <p:cNvPr id="65" name="椭圆 64"/>
          <p:cNvSpPr/>
          <p:nvPr/>
        </p:nvSpPr>
        <p:spPr>
          <a:xfrm>
            <a:off x="3328670" y="5641340"/>
            <a:ext cx="524510" cy="5105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66" name="矩形 65"/>
          <p:cNvSpPr/>
          <p:nvPr/>
        </p:nvSpPr>
        <p:spPr>
          <a:xfrm>
            <a:off x="4039870" y="5598160"/>
            <a:ext cx="1419860" cy="5524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LayerNorm</a:t>
            </a:r>
            <a:endParaRPr lang="en-US" altLang="zh-CN"/>
          </a:p>
        </p:txBody>
      </p:sp>
      <p:sp>
        <p:nvSpPr>
          <p:cNvPr id="67" name="矩形 66"/>
          <p:cNvSpPr/>
          <p:nvPr/>
        </p:nvSpPr>
        <p:spPr>
          <a:xfrm>
            <a:off x="5461000" y="5599430"/>
            <a:ext cx="1419860" cy="5524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CrossAttn</a:t>
            </a:r>
            <a:endParaRPr lang="en-US" altLang="zh-CN"/>
          </a:p>
        </p:txBody>
      </p:sp>
      <p:sp>
        <p:nvSpPr>
          <p:cNvPr id="113" name="矩形 112"/>
          <p:cNvSpPr/>
          <p:nvPr/>
        </p:nvSpPr>
        <p:spPr>
          <a:xfrm>
            <a:off x="7766050" y="5598795"/>
            <a:ext cx="1419860" cy="5524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LayerNorm</a:t>
            </a:r>
            <a:endParaRPr lang="en-US" altLang="zh-CN"/>
          </a:p>
        </p:txBody>
      </p:sp>
      <p:sp>
        <p:nvSpPr>
          <p:cNvPr id="114" name="矩形 113"/>
          <p:cNvSpPr/>
          <p:nvPr/>
        </p:nvSpPr>
        <p:spPr>
          <a:xfrm>
            <a:off x="9123680" y="5598795"/>
            <a:ext cx="1579245" cy="5524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FeedForward</a:t>
            </a:r>
            <a:endParaRPr lang="en-US" altLang="zh-CN"/>
          </a:p>
        </p:txBody>
      </p:sp>
      <p:sp>
        <p:nvSpPr>
          <p:cNvPr id="115" name="椭圆 114"/>
          <p:cNvSpPr/>
          <p:nvPr/>
        </p:nvSpPr>
        <p:spPr>
          <a:xfrm>
            <a:off x="7028180" y="5621020"/>
            <a:ext cx="524510" cy="5105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sp>
        <p:nvSpPr>
          <p:cNvPr id="116" name="椭圆 115"/>
          <p:cNvSpPr/>
          <p:nvPr/>
        </p:nvSpPr>
        <p:spPr>
          <a:xfrm>
            <a:off x="10919460" y="5607050"/>
            <a:ext cx="524510" cy="5105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a:t>
            </a:r>
            <a:endParaRPr lang="en-US" altLang="zh-CN"/>
          </a:p>
        </p:txBody>
      </p:sp>
      <p:cxnSp>
        <p:nvCxnSpPr>
          <p:cNvPr id="117" name="肘形连接符 116"/>
          <p:cNvCxnSpPr>
            <a:endCxn id="65" idx="0"/>
          </p:cNvCxnSpPr>
          <p:nvPr/>
        </p:nvCxnSpPr>
        <p:spPr>
          <a:xfrm flipV="1">
            <a:off x="280670" y="5641340"/>
            <a:ext cx="3310255" cy="236855"/>
          </a:xfrm>
          <a:prstGeom prst="bentConnector4">
            <a:avLst>
              <a:gd name="adj1" fmla="val 594"/>
              <a:gd name="adj2" fmla="val 200536"/>
            </a:avLst>
          </a:prstGeom>
          <a:ln>
            <a:tailEnd type="arrow"/>
          </a:ln>
        </p:spPr>
        <p:style>
          <a:lnRef idx="2">
            <a:schemeClr val="accent1"/>
          </a:lnRef>
          <a:fillRef idx="0">
            <a:srgbClr val="FFFFFF"/>
          </a:fillRef>
          <a:effectRef idx="0">
            <a:srgbClr val="FFFFFF"/>
          </a:effectRef>
          <a:fontRef idx="minor">
            <a:schemeClr val="tx1"/>
          </a:fontRef>
        </p:style>
      </p:cxnSp>
      <p:cxnSp>
        <p:nvCxnSpPr>
          <p:cNvPr id="118" name="直接箭头连接符 117"/>
          <p:cNvCxnSpPr>
            <a:endCxn id="65" idx="2"/>
          </p:cNvCxnSpPr>
          <p:nvPr/>
        </p:nvCxnSpPr>
        <p:spPr>
          <a:xfrm>
            <a:off x="3157855" y="5894705"/>
            <a:ext cx="170815"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9" name="直接箭头连接符 118"/>
          <p:cNvCxnSpPr/>
          <p:nvPr/>
        </p:nvCxnSpPr>
        <p:spPr>
          <a:xfrm>
            <a:off x="3865245" y="5895975"/>
            <a:ext cx="170815"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0" name="肘形连接符 119"/>
          <p:cNvCxnSpPr>
            <a:endCxn id="115" idx="0"/>
          </p:cNvCxnSpPr>
          <p:nvPr/>
        </p:nvCxnSpPr>
        <p:spPr>
          <a:xfrm flipV="1">
            <a:off x="3912870" y="5621020"/>
            <a:ext cx="3377565" cy="243205"/>
          </a:xfrm>
          <a:prstGeom prst="bentConnector4">
            <a:avLst>
              <a:gd name="adj1" fmla="val -282"/>
              <a:gd name="adj2" fmla="val 197911"/>
            </a:avLst>
          </a:prstGeom>
          <a:ln>
            <a:tailEnd type="arrow"/>
          </a:ln>
        </p:spPr>
        <p:style>
          <a:lnRef idx="2">
            <a:schemeClr val="accent1"/>
          </a:lnRef>
          <a:fillRef idx="0">
            <a:srgbClr val="FFFFFF"/>
          </a:fillRef>
          <a:effectRef idx="0">
            <a:srgbClr val="FFFFFF"/>
          </a:effectRef>
          <a:fontRef idx="minor">
            <a:schemeClr val="tx1"/>
          </a:fontRef>
        </p:style>
      </p:cxnSp>
      <p:cxnSp>
        <p:nvCxnSpPr>
          <p:cNvPr id="122" name="肘形连接符 121"/>
          <p:cNvCxnSpPr>
            <a:endCxn id="116" idx="0"/>
          </p:cNvCxnSpPr>
          <p:nvPr/>
        </p:nvCxnSpPr>
        <p:spPr>
          <a:xfrm flipV="1">
            <a:off x="7636510" y="5607050"/>
            <a:ext cx="3545205" cy="215265"/>
          </a:xfrm>
          <a:prstGeom prst="bentConnector4">
            <a:avLst>
              <a:gd name="adj1" fmla="val -268"/>
              <a:gd name="adj2" fmla="val 210619"/>
            </a:avLst>
          </a:prstGeom>
          <a:ln>
            <a:tailEnd type="arrow"/>
          </a:ln>
        </p:spPr>
        <p:style>
          <a:lnRef idx="2">
            <a:schemeClr val="accent1"/>
          </a:lnRef>
          <a:fillRef idx="0">
            <a:srgbClr val="FFFFFF"/>
          </a:fillRef>
          <a:effectRef idx="0">
            <a:srgbClr val="FFFFFF"/>
          </a:effectRef>
          <a:fontRef idx="minor">
            <a:schemeClr val="tx1"/>
          </a:fontRef>
        </p:style>
      </p:cxnSp>
      <p:cxnSp>
        <p:nvCxnSpPr>
          <p:cNvPr id="123" name="直接箭头连接符 122"/>
          <p:cNvCxnSpPr/>
          <p:nvPr/>
        </p:nvCxnSpPr>
        <p:spPr>
          <a:xfrm>
            <a:off x="6882765" y="5862320"/>
            <a:ext cx="170815"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4" name="直接箭头连接符 123"/>
          <p:cNvCxnSpPr/>
          <p:nvPr/>
        </p:nvCxnSpPr>
        <p:spPr>
          <a:xfrm>
            <a:off x="7582535" y="5855335"/>
            <a:ext cx="170815"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5" name="直接箭头连接符 124"/>
          <p:cNvCxnSpPr/>
          <p:nvPr/>
        </p:nvCxnSpPr>
        <p:spPr>
          <a:xfrm>
            <a:off x="10719435" y="5870575"/>
            <a:ext cx="170815" cy="19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6" name="直接箭头连接符 125"/>
          <p:cNvCxnSpPr/>
          <p:nvPr/>
        </p:nvCxnSpPr>
        <p:spPr>
          <a:xfrm>
            <a:off x="11461115" y="5856605"/>
            <a:ext cx="518795" cy="76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7" name="矩形 126"/>
          <p:cNvSpPr/>
          <p:nvPr/>
        </p:nvSpPr>
        <p:spPr>
          <a:xfrm>
            <a:off x="5419090" y="2891155"/>
            <a:ext cx="4112895" cy="1659255"/>
          </a:xfrm>
          <a:prstGeom prst="rect">
            <a:avLst/>
          </a:prstGeom>
          <a:noFill/>
          <a:ln w="28575" cmpd="sng">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8" name="文本框 127"/>
          <p:cNvSpPr txBox="1"/>
          <p:nvPr/>
        </p:nvSpPr>
        <p:spPr>
          <a:xfrm>
            <a:off x="5414010" y="2908935"/>
            <a:ext cx="1554480" cy="645160"/>
          </a:xfrm>
          <a:prstGeom prst="rect">
            <a:avLst/>
          </a:prstGeom>
          <a:noFill/>
        </p:spPr>
        <p:txBody>
          <a:bodyPr wrap="square" rtlCol="0" anchor="t">
            <a:spAutoFit/>
          </a:bodyPr>
          <a:p>
            <a:pPr algn="ctr">
              <a:lnSpc>
                <a:spcPct val="100000"/>
              </a:lnSpc>
              <a:buClrTx/>
              <a:buSzTx/>
              <a:buFontTx/>
            </a:pPr>
            <a:r>
              <a:rPr lang="en-US" altLang="zh-CN" sz="1800">
                <a:latin typeface="微软雅黑" panose="020B0503020204020204" pitchFamily="34" charset="-122"/>
                <a:ea typeface="微软雅黑" panose="020B0503020204020204" pitchFamily="34" charset="-122"/>
                <a:sym typeface="+mn-ea"/>
              </a:rPr>
              <a:t>Feed Forward</a:t>
            </a:r>
            <a:endParaRPr lang="en-US" altLang="zh-CN" sz="1800">
              <a:latin typeface="微软雅黑" panose="020B0503020204020204" pitchFamily="34" charset="-122"/>
              <a:ea typeface="微软雅黑" panose="020B0503020204020204" pitchFamily="34" charset="-122"/>
              <a:sym typeface="+mn-ea"/>
            </a:endParaRPr>
          </a:p>
        </p:txBody>
      </p:sp>
      <p:cxnSp>
        <p:nvCxnSpPr>
          <p:cNvPr id="129" name="直接箭头连接符 128"/>
          <p:cNvCxnSpPr/>
          <p:nvPr/>
        </p:nvCxnSpPr>
        <p:spPr>
          <a:xfrm>
            <a:off x="5306695" y="3921125"/>
            <a:ext cx="528320" cy="4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0" name="矩形 129"/>
          <p:cNvSpPr/>
          <p:nvPr/>
        </p:nvSpPr>
        <p:spPr>
          <a:xfrm>
            <a:off x="5878830" y="3698240"/>
            <a:ext cx="1118870" cy="45529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GeGIU</a:t>
            </a:r>
            <a:endParaRPr lang="zh-CN" altLang="en-US"/>
          </a:p>
        </p:txBody>
      </p:sp>
      <p:sp>
        <p:nvSpPr>
          <p:cNvPr id="131" name="矩形 130"/>
          <p:cNvSpPr/>
          <p:nvPr/>
        </p:nvSpPr>
        <p:spPr>
          <a:xfrm>
            <a:off x="6985000" y="3692525"/>
            <a:ext cx="1118870" cy="45529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Dropout</a:t>
            </a:r>
            <a:endParaRPr lang="en-US" altLang="zh-CN"/>
          </a:p>
        </p:txBody>
      </p:sp>
      <p:sp>
        <p:nvSpPr>
          <p:cNvPr id="133" name="矩形 132"/>
          <p:cNvSpPr/>
          <p:nvPr/>
        </p:nvSpPr>
        <p:spPr>
          <a:xfrm>
            <a:off x="8042910" y="3693160"/>
            <a:ext cx="1118870" cy="4622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t>Liner</a:t>
            </a:r>
            <a:endParaRPr lang="zh-CN" altLang="en-US"/>
          </a:p>
        </p:txBody>
      </p:sp>
      <p:cxnSp>
        <p:nvCxnSpPr>
          <p:cNvPr id="134" name="直接箭头连接符 133"/>
          <p:cNvCxnSpPr/>
          <p:nvPr/>
        </p:nvCxnSpPr>
        <p:spPr>
          <a:xfrm>
            <a:off x="9177655" y="3936365"/>
            <a:ext cx="528320" cy="444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8255" y="28575"/>
            <a:ext cx="10699750" cy="6858000"/>
          </a:xfrm>
          <a:prstGeom prst="rect">
            <a:avLst/>
          </a:prstGeom>
          <a:noFill/>
          <a:ln w="9525">
            <a:noFill/>
          </a:ln>
        </p:spPr>
      </p:pic>
      <p:sp>
        <p:nvSpPr>
          <p:cNvPr id="3074" name="标题 3073"/>
          <p:cNvSpPr>
            <a:spLocks noGrp="1"/>
          </p:cNvSpPr>
          <p:nvPr>
            <p:ph type="title"/>
          </p:nvPr>
        </p:nvSpPr>
        <p:spPr>
          <a:xfrm>
            <a:off x="3299460" y="0"/>
            <a:ext cx="7418705" cy="810895"/>
          </a:xfrm>
        </p:spPr>
        <p:txBody>
          <a:bodyPr anchor="ctr" anchorCtr="0">
            <a:normAutofit/>
          </a:bodyPr>
          <a:p>
            <a:pPr marL="0" indent="0" algn="ctr">
              <a:buNone/>
            </a:pPr>
            <a:r>
              <a:rPr lang="en-US" altLang="zh-CN" sz="3200" dirty="0">
                <a:solidFill>
                  <a:schemeClr val="bg1"/>
                </a:solidFill>
              </a:rPr>
              <a:t>Dr.Mo</a:t>
            </a:r>
            <a:r>
              <a:rPr lang="zh-CN" altLang="en-US" sz="3200" dirty="0">
                <a:solidFill>
                  <a:schemeClr val="bg1"/>
                </a:solidFill>
              </a:rPr>
              <a:t>网络架构</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52250" y="6549390"/>
            <a:ext cx="539750"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18</a:t>
            </a:r>
            <a:endParaRPr lang="en-US" altLang="zh-CN">
              <a:latin typeface="+mn-ea"/>
            </a:endParaRPr>
          </a:p>
        </p:txBody>
      </p:sp>
      <p:sp>
        <p:nvSpPr>
          <p:cNvPr id="2" name="标题 2049"/>
          <p:cNvSpPr>
            <a:spLocks noGrp="1"/>
          </p:cNvSpPr>
          <p:nvPr/>
        </p:nvSpPr>
        <p:spPr>
          <a:xfrm rot="10800000" flipV="1">
            <a:off x="0" y="906780"/>
            <a:ext cx="12190730" cy="617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hangingPunct="0">
              <a:lnSpc>
                <a:spcPct val="130000"/>
              </a:lnSpc>
            </a:pPr>
            <a:r>
              <a:rPr lang="en-US" sz="2800" b="1" kern="1200" baseline="0" dirty="0">
                <a:solidFill>
                  <a:schemeClr val="tx1"/>
                </a:solidFill>
                <a:latin typeface="微软雅黑" panose="020B0503020204020204" pitchFamily="34" charset="-122"/>
                <a:ea typeface="微软雅黑" panose="020B0503020204020204" pitchFamily="34" charset="-122"/>
              </a:rPr>
              <a:t>Motion Transformation Network:</a:t>
            </a:r>
            <a:endParaRPr lang="en-US" sz="2800" b="1" kern="1200" baseline="0"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custDataLst>
              <p:tags r:id="rId2"/>
            </p:custDataLst>
          </p:nvPr>
        </p:nvSpPr>
        <p:spPr>
          <a:xfrm>
            <a:off x="0" y="4700905"/>
            <a:ext cx="6455410" cy="15214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8557260" y="5281295"/>
            <a:ext cx="1315085" cy="248285"/>
          </a:xfrm>
          <a:prstGeom prst="rect">
            <a:avLst/>
          </a:prstGeom>
          <a:noFill/>
          <a:ln w="28575" cmpd="sng">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U-Net</a:t>
            </a:r>
            <a:r>
              <a:rPr lang="en-US" altLang="zh-CN" baseline="30000">
                <a:solidFill>
                  <a:schemeClr val="tx1"/>
                </a:solidFill>
                <a:latin typeface="微软雅黑" panose="020B0503020204020204" pitchFamily="34" charset="-122"/>
                <a:ea typeface="微软雅黑" panose="020B0503020204020204" pitchFamily="34" charset="-122"/>
              </a:rPr>
              <a:t>[3]</a:t>
            </a:r>
            <a:endParaRPr lang="en-US" altLang="zh-CN" baseline="30000">
              <a:solidFill>
                <a:schemeClr val="tx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863600" y="3678555"/>
            <a:ext cx="4728845" cy="533400"/>
          </a:xfrm>
          <a:prstGeom prst="rect">
            <a:avLst/>
          </a:prstGeom>
        </p:spPr>
      </p:pic>
      <p:pic>
        <p:nvPicPr>
          <p:cNvPr id="10" name="图片 9"/>
          <p:cNvPicPr>
            <a:picLocks noChangeAspect="1"/>
          </p:cNvPicPr>
          <p:nvPr/>
        </p:nvPicPr>
        <p:blipFill>
          <a:blip r:embed="rId4"/>
          <a:stretch>
            <a:fillRect/>
          </a:stretch>
        </p:blipFill>
        <p:spPr>
          <a:xfrm>
            <a:off x="863600" y="4498340"/>
            <a:ext cx="4490085" cy="540385"/>
          </a:xfrm>
          <a:prstGeom prst="rect">
            <a:avLst/>
          </a:prstGeom>
        </p:spPr>
      </p:pic>
      <p:sp>
        <p:nvSpPr>
          <p:cNvPr id="11" name="矩形 10"/>
          <p:cNvSpPr/>
          <p:nvPr>
            <p:custDataLst>
              <p:tags r:id="rId5"/>
            </p:custDataLst>
          </p:nvPr>
        </p:nvSpPr>
        <p:spPr>
          <a:xfrm>
            <a:off x="1905" y="1851025"/>
            <a:ext cx="6582410" cy="18046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508000" algn="l" fontAlgn="auto">
              <a:lnSpc>
                <a:spcPct val="130000"/>
              </a:lnSpc>
              <a:extLst>
                <a:ext uri="{35155182-B16C-46BC-9424-99874614C6A1}">
                  <wpsdc:indentchars xmlns:wpsdc="http://www.wps.cn/officeDocument/2017/drawingmlCustomData" val="200" checksum="282533468"/>
                </a:ext>
              </a:extLst>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U-Net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网络中的</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多个块的中间输出能更好的捕捉图片信息</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给定</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j</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两个视频帧，</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利用</a:t>
            </a:r>
            <a:r>
              <a:rPr 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U-Net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网络中的多个中间块的输出，通过多层感知机结合成多尺度运动矩阵。</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11"/>
              <p:cNvSpPr/>
              <p:nvPr>
                <p:custDataLst>
                  <p:tags r:id="rId6"/>
                </p:custDataLst>
              </p:nvPr>
            </p:nvSpPr>
            <p:spPr>
              <a:xfrm>
                <a:off x="-635" y="5107305"/>
                <a:ext cx="6582410" cy="40576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14:m>
                  <m:oMath xmlns:m="http://schemas.openxmlformats.org/officeDocument/2006/math">
                    <m:sSub>
                      <m:sSubPr>
                        <m:ctrlPr>
                          <a:rPr lang="en-US" altLang="zh-CN"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tx1"/>
                            </a:solidFill>
                            <a:latin typeface="Cambria Math" panose="02040503050406030204" charset="0"/>
                            <a:ea typeface="微软雅黑" panose="020B0503020204020204" pitchFamily="34" charset="-122"/>
                            <a:cs typeface="Cambria Math" panose="02040503050406030204" charset="0"/>
                          </a:rPr>
                          <m:t>𝜙</m:t>
                        </m:r>
                      </m:e>
                      <m:sub>
                        <m:r>
                          <a:rPr lang="en-US" altLang="zh-CN" i="1">
                            <a:solidFill>
                              <a:schemeClr val="tx1"/>
                            </a:solidFill>
                            <a:latin typeface="Cambria Math" panose="02040503050406030204" charset="0"/>
                            <a:ea typeface="微软雅黑" panose="020B0503020204020204" pitchFamily="34" charset="-122"/>
                            <a:cs typeface="Cambria Math" panose="02040503050406030204" charset="0"/>
                          </a:rPr>
                          <m:t>1</m:t>
                        </m:r>
                      </m:sub>
                    </m:sSub>
                  </m:oMath>
                </a14:m>
                <a:r>
                  <a:rPr lang="zh-CN" altLang="en-US">
                    <a:solidFill>
                      <a:schemeClr val="tx1"/>
                    </a:solidFill>
                    <a:latin typeface="Cambria Math" panose="02040503050406030204" charset="0"/>
                    <a:ea typeface="微软雅黑" panose="020B0503020204020204" pitchFamily="34" charset="-122"/>
                    <a:cs typeface="Cambria Math" panose="02040503050406030204" charset="0"/>
                  </a:rPr>
                  <a:t>表示卷积神经网络的参数，</a:t>
                </a:r>
                <a14:m>
                  <m:oMath xmlns:m="http://schemas.openxmlformats.org/officeDocument/2006/math">
                    <m:sSub>
                      <m:sSubPr>
                        <m:ctrlPr>
                          <a:rPr lang="en-US" altLang="zh-CN"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i="1">
                            <a:solidFill>
                              <a:schemeClr val="tx1"/>
                            </a:solidFill>
                            <a:latin typeface="Cambria Math" panose="02040503050406030204" charset="0"/>
                            <a:ea typeface="微软雅黑" panose="020B0503020204020204" pitchFamily="34" charset="-122"/>
                            <a:cs typeface="Cambria Math" panose="02040503050406030204" charset="0"/>
                          </a:rPr>
                          <m:t>𝜙</m:t>
                        </m:r>
                      </m:e>
                      <m:sub>
                        <m:r>
                          <a:rPr lang="en-US" altLang="zh-CN" i="1">
                            <a:solidFill>
                              <a:schemeClr val="tx1"/>
                            </a:solidFill>
                            <a:latin typeface="Cambria Math" panose="02040503050406030204" charset="0"/>
                            <a:ea typeface="微软雅黑" panose="020B0503020204020204" pitchFamily="34" charset="-122"/>
                            <a:cs typeface="Cambria Math" panose="02040503050406030204" charset="0"/>
                          </a:rPr>
                          <m:t>2</m:t>
                        </m:r>
                      </m:sub>
                    </m:sSub>
                  </m:oMath>
                </a14:m>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表示多层感知机的参数。</a:t>
                </a: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2" name="矩形 11"/>
              <p:cNvSpPr>
                <a:spLocks noRot="1" noChangeAspect="1" noMove="1" noResize="1" noEditPoints="1" noAdjustHandles="1" noChangeArrowheads="1" noChangeShapeType="1" noTextEdit="1"/>
              </p:cNvSpPr>
              <p:nvPr>
                <p:custDataLst>
                  <p:tags r:id="rId7"/>
                </p:custDataLst>
              </p:nvPr>
            </p:nvSpPr>
            <p:spPr>
              <a:xfrm>
                <a:off x="-635" y="5107305"/>
                <a:ext cx="6582410" cy="405765"/>
              </a:xfrm>
              <a:prstGeom prst="rect">
                <a:avLst/>
              </a:prstGeom>
              <a:blipFill rotWithShape="1">
                <a:blip r:embed="rId8"/>
                <a:stretch>
                  <a:fillRect t="-626" b="-782"/>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 name="矩形 2"/>
          <p:cNvSpPr/>
          <p:nvPr>
            <p:custDataLst>
              <p:tags r:id="rId9"/>
            </p:custDataLst>
          </p:nvPr>
        </p:nvSpPr>
        <p:spPr>
          <a:xfrm>
            <a:off x="-10160" y="1482090"/>
            <a:ext cx="6582410" cy="66103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一.运动矩阵的构造</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2049"/>
          <p:cNvSpPr>
            <a:spLocks noGrp="1"/>
          </p:cNvSpPr>
          <p:nvPr/>
        </p:nvSpPr>
        <p:spPr>
          <a:xfrm rot="10800000" flipV="1">
            <a:off x="1905" y="5642610"/>
            <a:ext cx="12190095" cy="92138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fontAlgn="auto" latinLnBrk="1">
              <a:lnSpc>
                <a:spcPts val="2500"/>
              </a:lnSpc>
            </a:pPr>
            <a:r>
              <a:rPr lang="en-US" sz="2000" kern="1200" baseline="0" dirty="0">
                <a:solidFill>
                  <a:schemeClr val="tx1"/>
                </a:solidFill>
                <a:latin typeface="微软雅黑" panose="020B0503020204020204" pitchFamily="34" charset="-122"/>
                <a:ea typeface="微软雅黑" panose="020B0503020204020204" pitchFamily="34" charset="-122"/>
              </a:rPr>
              <a:t>[3]</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Rombach R, Blattmann A, Lorenz D, et al. High-resolution image synthesis with latent diffusion models[C]//Proceedings of the IEEE/CVF conference on computer vision and pattern recognition. 2022: 10684-10695.</a:t>
            </a:r>
            <a:endParaRPr lang="zh-CN" altLang="en-US" sz="2000" spc="1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3"/>
          <p:cNvSpPr/>
          <p:nvPr/>
        </p:nvSpPr>
        <p:spPr>
          <a:xfrm>
            <a:off x="6603365" y="1264285"/>
            <a:ext cx="1177925" cy="3798570"/>
          </a:xfrm>
          <a:prstGeom prst="rect">
            <a:avLst/>
          </a:prstGeom>
          <a:solidFill>
            <a:schemeClr val="bg2"/>
          </a:solid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6730365" y="1439545"/>
            <a:ext cx="914400" cy="475615"/>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Block1</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6734810" y="2234565"/>
            <a:ext cx="915035" cy="489585"/>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Block2</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6740525" y="3049905"/>
            <a:ext cx="914400" cy="469265"/>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Block3</a:t>
            </a:r>
            <a:endParaRPr lang="en-US" altLang="zh-CN">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文本框 16"/>
              <p:cNvSpPr txBox="1"/>
              <p:nvPr/>
            </p:nvSpPr>
            <p:spPr>
              <a:xfrm>
                <a:off x="6732905" y="673735"/>
                <a:ext cx="914400" cy="50292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sub>
                        <m:sup>
                          <m:r>
                            <a:rPr lang="en-US" altLang="zh-CN" sz="2000" i="1">
                              <a:solidFill>
                                <a:schemeClr val="tx1"/>
                              </a:solidFill>
                              <a:latin typeface="Cambria Math" panose="02040503050406030204" charset="0"/>
                              <a:cs typeface="Cambria Math" panose="02040503050406030204" charset="0"/>
                            </a:rPr>
                            <m:t>𝑖</m:t>
                          </m:r>
                        </m:sup>
                      </m:sSubSup>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6732905" y="673735"/>
                <a:ext cx="914400" cy="502920"/>
              </a:xfrm>
              <a:prstGeom prst="rect">
                <a:avLst/>
              </a:prstGeom>
              <a:blipFill rotWithShape="1">
                <a:blip r:embed="rId10"/>
                <a:stretch>
                  <a:fillRect/>
                </a:stretch>
              </a:blipFill>
            </p:spPr>
            <p:txBody>
              <a:bodyPr/>
              <a:lstStyle/>
              <a:p>
                <a:r>
                  <a:rPr lang="zh-CN" altLang="en-US">
                    <a:noFill/>
                  </a:rPr>
                  <a:t> </a:t>
                </a:r>
              </a:p>
            </p:txBody>
          </p:sp>
        </mc:Fallback>
      </mc:AlternateContent>
      <p:cxnSp>
        <p:nvCxnSpPr>
          <p:cNvPr id="18" name="直接箭头连接符 17"/>
          <p:cNvCxnSpPr/>
          <p:nvPr/>
        </p:nvCxnSpPr>
        <p:spPr>
          <a:xfrm flipH="1">
            <a:off x="7193280" y="1147445"/>
            <a:ext cx="5715" cy="276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flipH="1">
            <a:off x="7199630" y="1947545"/>
            <a:ext cx="3810" cy="2717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0" name="直接箭头连接符 19"/>
          <p:cNvCxnSpPr/>
          <p:nvPr/>
        </p:nvCxnSpPr>
        <p:spPr>
          <a:xfrm flipH="1">
            <a:off x="7220585" y="2774315"/>
            <a:ext cx="1905" cy="24066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1" name="直接箭头连接符 20"/>
          <p:cNvCxnSpPr/>
          <p:nvPr/>
        </p:nvCxnSpPr>
        <p:spPr>
          <a:xfrm flipH="1">
            <a:off x="7226935" y="3564890"/>
            <a:ext cx="1270" cy="2870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23" name="直接箭头连接符 22"/>
          <p:cNvCxnSpPr/>
          <p:nvPr/>
        </p:nvCxnSpPr>
        <p:spPr>
          <a:xfrm>
            <a:off x="7230110" y="4083050"/>
            <a:ext cx="3175" cy="2578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25" name="矩形 24"/>
          <p:cNvSpPr/>
          <p:nvPr/>
        </p:nvSpPr>
        <p:spPr>
          <a:xfrm>
            <a:off x="6752590" y="4380230"/>
            <a:ext cx="914400" cy="495935"/>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Blocki</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6776720" y="3631565"/>
            <a:ext cx="914400" cy="495935"/>
          </a:xfrm>
          <a:prstGeom prst="rect">
            <a:avLst/>
          </a:prstGeom>
          <a:noFill/>
          <a:ln w="19050">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flipH="1">
            <a:off x="7226935" y="4932680"/>
            <a:ext cx="3175" cy="2717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28" name="文本框 27"/>
              <p:cNvSpPr txBox="1"/>
              <p:nvPr/>
            </p:nvSpPr>
            <p:spPr>
              <a:xfrm>
                <a:off x="6863715" y="5067935"/>
                <a:ext cx="914400" cy="506095"/>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r>
                            <a:rPr lang="en-US" altLang="zh-CN" sz="2000" i="1">
                              <a:solidFill>
                                <a:schemeClr val="tx1"/>
                              </a:solidFill>
                              <a:latin typeface="Cambria Math" panose="02040503050406030204" charset="0"/>
                              <a:cs typeface="Cambria Math" panose="02040503050406030204" charset="0"/>
                            </a:rPr>
                            <m:t>−</m:t>
                          </m:r>
                          <m:r>
                            <a:rPr lang="en-US" altLang="zh-CN" sz="2000" i="1">
                              <a:solidFill>
                                <a:schemeClr val="tx1"/>
                              </a:solidFill>
                              <a:latin typeface="Cambria Math" panose="02040503050406030204" charset="0"/>
                              <a:cs typeface="Cambria Math" panose="02040503050406030204" charset="0"/>
                            </a:rPr>
                            <m:t>1</m:t>
                          </m:r>
                        </m:sub>
                        <m:sup>
                          <m:r>
                            <a:rPr lang="en-US" altLang="zh-CN" sz="2000" i="1">
                              <a:solidFill>
                                <a:schemeClr val="tx1"/>
                              </a:solidFill>
                              <a:latin typeface="Cambria Math" panose="02040503050406030204" charset="0"/>
                              <a:cs typeface="Cambria Math" panose="02040503050406030204" charset="0"/>
                            </a:rPr>
                            <m:t>𝑖</m:t>
                          </m:r>
                        </m:sup>
                      </m:sSubSup>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28" name="文本框 27"/>
              <p:cNvSpPr txBox="1">
                <a:spLocks noRot="1" noChangeAspect="1" noMove="1" noResize="1" noEditPoints="1" noAdjustHandles="1" noChangeArrowheads="1" noChangeShapeType="1" noTextEdit="1"/>
              </p:cNvSpPr>
              <p:nvPr/>
            </p:nvSpPr>
            <p:spPr>
              <a:xfrm>
                <a:off x="6863715" y="5067935"/>
                <a:ext cx="914400" cy="506095"/>
              </a:xfrm>
              <a:prstGeom prst="rect">
                <a:avLst/>
              </a:prstGeom>
              <a:blipFill rotWithShape="1">
                <a:blip r:embed="rId11"/>
                <a:stretch>
                  <a:fillRect/>
                </a:stretch>
              </a:blipFill>
            </p:spPr>
            <p:txBody>
              <a:bodyPr/>
              <a:lstStyle/>
              <a:p>
                <a:r>
                  <a:rPr lang="zh-CN" altLang="en-US">
                    <a:noFill/>
                  </a:rPr>
                  <a:t> </a:t>
                </a:r>
              </a:p>
            </p:txBody>
          </p:sp>
        </mc:Fallback>
      </mc:AlternateContent>
      <p:cxnSp>
        <p:nvCxnSpPr>
          <p:cNvPr id="29" name="直接箭头连接符 28"/>
          <p:cNvCxnSpPr/>
          <p:nvPr/>
        </p:nvCxnSpPr>
        <p:spPr>
          <a:xfrm>
            <a:off x="7687945" y="3314700"/>
            <a:ext cx="306705" cy="635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a:off x="7679690" y="2482215"/>
            <a:ext cx="309245" cy="254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nvCxnSpPr>
        <p:spPr>
          <a:xfrm flipV="1">
            <a:off x="7702550" y="3946525"/>
            <a:ext cx="299720" cy="38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33" name="文本框 32"/>
              <p:cNvSpPr txBox="1"/>
              <p:nvPr/>
            </p:nvSpPr>
            <p:spPr>
              <a:xfrm>
                <a:off x="7865745" y="2239645"/>
                <a:ext cx="996315" cy="45720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𝑖</m:t>
                              </m:r>
                            </m:sup>
                          </m:sSubSup>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𝑏</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2</m:t>
                          </m:r>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33" name="文本框 32"/>
              <p:cNvSpPr txBox="1">
                <a:spLocks noRot="1" noChangeAspect="1" noMove="1" noResize="1" noEditPoints="1" noAdjustHandles="1" noChangeArrowheads="1" noChangeShapeType="1" noTextEdit="1"/>
              </p:cNvSpPr>
              <p:nvPr/>
            </p:nvSpPr>
            <p:spPr>
              <a:xfrm>
                <a:off x="7865745" y="2239645"/>
                <a:ext cx="996315" cy="457200"/>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p:cNvSpPr txBox="1"/>
              <p:nvPr/>
            </p:nvSpPr>
            <p:spPr>
              <a:xfrm>
                <a:off x="7861300" y="3082925"/>
                <a:ext cx="996315" cy="45720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𝑖</m:t>
                              </m:r>
                            </m:sup>
                          </m:sSubSup>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𝑏</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3</m:t>
                          </m:r>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34" name="文本框 33"/>
              <p:cNvSpPr txBox="1">
                <a:spLocks noRot="1" noChangeAspect="1" noMove="1" noResize="1" noEditPoints="1" noAdjustHandles="1" noChangeArrowheads="1" noChangeShapeType="1" noTextEdit="1"/>
              </p:cNvSpPr>
              <p:nvPr/>
            </p:nvSpPr>
            <p:spPr>
              <a:xfrm>
                <a:off x="7861300" y="3082925"/>
                <a:ext cx="996315" cy="457200"/>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nvSpPr>
            <p:spPr>
              <a:xfrm>
                <a:off x="7876540" y="3736340"/>
                <a:ext cx="996315" cy="45720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𝑖</m:t>
                              </m:r>
                            </m:sup>
                          </m:sSubSup>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𝑏</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𝑘</m:t>
                          </m:r>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7876540" y="3736340"/>
                <a:ext cx="996315" cy="457200"/>
              </a:xfrm>
              <a:prstGeom prst="rect">
                <a:avLst/>
              </a:prstGeom>
              <a:blipFill rotWithShape="1">
                <a:blip r:embed="rId14"/>
                <a:stretch>
                  <a:fillRect/>
                </a:stretch>
              </a:blipFill>
            </p:spPr>
            <p:txBody>
              <a:bodyPr/>
              <a:lstStyle/>
              <a:p>
                <a:r>
                  <a:rPr lang="zh-CN" altLang="en-US">
                    <a:noFill/>
                  </a:rPr>
                  <a:t> </a:t>
                </a:r>
              </a:p>
            </p:txBody>
          </p:sp>
        </mc:Fallback>
      </mc:AlternateContent>
      <p:sp>
        <p:nvSpPr>
          <p:cNvPr id="36" name="矩形 35"/>
          <p:cNvSpPr/>
          <p:nvPr/>
        </p:nvSpPr>
        <p:spPr>
          <a:xfrm>
            <a:off x="7567295" y="3369310"/>
            <a:ext cx="1492885" cy="495935"/>
          </a:xfrm>
          <a:prstGeom prst="rect">
            <a:avLst/>
          </a:prstGeom>
          <a:noFill/>
          <a:ln w="19050">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10700385" y="1231265"/>
            <a:ext cx="1177925" cy="3881755"/>
          </a:xfrm>
          <a:prstGeom prst="rect">
            <a:avLst/>
          </a:prstGeom>
          <a:solidFill>
            <a:schemeClr val="bg2"/>
          </a:solid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10827385" y="1406525"/>
            <a:ext cx="914400" cy="475615"/>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Block1</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39" name="矩形 38"/>
          <p:cNvSpPr/>
          <p:nvPr/>
        </p:nvSpPr>
        <p:spPr>
          <a:xfrm>
            <a:off x="10831830" y="2201545"/>
            <a:ext cx="915035" cy="489585"/>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Block2</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40" name="矩形 39"/>
          <p:cNvSpPr/>
          <p:nvPr/>
        </p:nvSpPr>
        <p:spPr>
          <a:xfrm>
            <a:off x="10837545" y="3016885"/>
            <a:ext cx="914400" cy="469265"/>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Block3</a:t>
            </a:r>
            <a:endParaRPr lang="en-US" altLang="zh-CN">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1" name="文本框 40"/>
              <p:cNvSpPr txBox="1"/>
              <p:nvPr/>
            </p:nvSpPr>
            <p:spPr>
              <a:xfrm>
                <a:off x="10829925" y="572135"/>
                <a:ext cx="914400" cy="569595"/>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sub>
                        <m:sup>
                          <m:r>
                            <a:rPr lang="en-US" altLang="zh-CN" sz="2000" i="1">
                              <a:solidFill>
                                <a:schemeClr val="tx1"/>
                              </a:solidFill>
                              <a:latin typeface="Cambria Math" panose="02040503050406030204" charset="0"/>
                              <a:cs typeface="Cambria Math" panose="02040503050406030204" charset="0"/>
                            </a:rPr>
                            <m:t>𝑗</m:t>
                          </m:r>
                        </m:sup>
                      </m:sSubSup>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41" name="文本框 40"/>
              <p:cNvSpPr txBox="1">
                <a:spLocks noRot="1" noChangeAspect="1" noMove="1" noResize="1" noEditPoints="1" noAdjustHandles="1" noChangeArrowheads="1" noChangeShapeType="1" noTextEdit="1"/>
              </p:cNvSpPr>
              <p:nvPr/>
            </p:nvSpPr>
            <p:spPr>
              <a:xfrm>
                <a:off x="10829925" y="572135"/>
                <a:ext cx="914400" cy="569595"/>
              </a:xfrm>
              <a:prstGeom prst="rect">
                <a:avLst/>
              </a:prstGeom>
              <a:blipFill rotWithShape="1">
                <a:blip r:embed="rId15"/>
                <a:stretch>
                  <a:fillRect/>
                </a:stretch>
              </a:blipFill>
            </p:spPr>
            <p:txBody>
              <a:bodyPr/>
              <a:lstStyle/>
              <a:p>
                <a:r>
                  <a:rPr lang="zh-CN" altLang="en-US">
                    <a:noFill/>
                  </a:rPr>
                  <a:t> </a:t>
                </a:r>
              </a:p>
            </p:txBody>
          </p:sp>
        </mc:Fallback>
      </mc:AlternateContent>
      <p:cxnSp>
        <p:nvCxnSpPr>
          <p:cNvPr id="42" name="直接箭头连接符 41"/>
          <p:cNvCxnSpPr/>
          <p:nvPr/>
        </p:nvCxnSpPr>
        <p:spPr>
          <a:xfrm flipH="1">
            <a:off x="11290300" y="1114425"/>
            <a:ext cx="5715" cy="2762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3" name="直接箭头连接符 42"/>
          <p:cNvCxnSpPr/>
          <p:nvPr/>
        </p:nvCxnSpPr>
        <p:spPr>
          <a:xfrm flipH="1">
            <a:off x="11296650" y="1914525"/>
            <a:ext cx="3810" cy="2717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4" name="直接箭头连接符 43"/>
          <p:cNvCxnSpPr/>
          <p:nvPr/>
        </p:nvCxnSpPr>
        <p:spPr>
          <a:xfrm flipH="1">
            <a:off x="11317605" y="2741295"/>
            <a:ext cx="1905" cy="24066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5" name="直接箭头连接符 44"/>
          <p:cNvCxnSpPr/>
          <p:nvPr/>
        </p:nvCxnSpPr>
        <p:spPr>
          <a:xfrm flipH="1">
            <a:off x="11323955" y="3531870"/>
            <a:ext cx="1270" cy="2870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p:nvPr/>
        </p:nvCxnSpPr>
        <p:spPr>
          <a:xfrm>
            <a:off x="11327130" y="4050030"/>
            <a:ext cx="3175" cy="25781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8" name="矩形 47"/>
          <p:cNvSpPr/>
          <p:nvPr/>
        </p:nvSpPr>
        <p:spPr>
          <a:xfrm>
            <a:off x="10849610" y="4347210"/>
            <a:ext cx="914400" cy="495935"/>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Blocki</a:t>
            </a:r>
            <a:endParaRPr lang="en-US" altLang="zh-CN">
              <a:solidFill>
                <a:schemeClr val="tx1"/>
              </a:solidFill>
              <a:latin typeface="微软雅黑" panose="020B0503020204020204" pitchFamily="34" charset="-122"/>
              <a:ea typeface="微软雅黑" panose="020B0503020204020204" pitchFamily="34" charset="-122"/>
            </a:endParaRPr>
          </a:p>
        </p:txBody>
      </p:sp>
      <p:sp>
        <p:nvSpPr>
          <p:cNvPr id="49" name="矩形 48"/>
          <p:cNvSpPr/>
          <p:nvPr/>
        </p:nvSpPr>
        <p:spPr>
          <a:xfrm>
            <a:off x="10873740" y="3598545"/>
            <a:ext cx="914400" cy="495935"/>
          </a:xfrm>
          <a:prstGeom prst="rect">
            <a:avLst/>
          </a:prstGeom>
          <a:noFill/>
          <a:ln w="19050">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p:cxnSp>
        <p:nvCxnSpPr>
          <p:cNvPr id="50" name="直接箭头连接符 49"/>
          <p:cNvCxnSpPr/>
          <p:nvPr/>
        </p:nvCxnSpPr>
        <p:spPr>
          <a:xfrm flipH="1">
            <a:off x="11322050" y="4899660"/>
            <a:ext cx="5080" cy="3225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51" name="文本框 50"/>
              <p:cNvSpPr txBox="1"/>
              <p:nvPr/>
            </p:nvSpPr>
            <p:spPr>
              <a:xfrm>
                <a:off x="10960735" y="5034915"/>
                <a:ext cx="914400" cy="570865"/>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r>
                            <a:rPr lang="en-US" altLang="zh-CN" sz="2000" i="1">
                              <a:solidFill>
                                <a:schemeClr val="tx1"/>
                              </a:solidFill>
                              <a:latin typeface="Cambria Math" panose="02040503050406030204" charset="0"/>
                              <a:cs typeface="Cambria Math" panose="02040503050406030204" charset="0"/>
                            </a:rPr>
                            <m:t>−</m:t>
                          </m:r>
                          <m:r>
                            <a:rPr lang="en-US" altLang="zh-CN" sz="2000" i="1">
                              <a:solidFill>
                                <a:schemeClr val="tx1"/>
                              </a:solidFill>
                              <a:latin typeface="Cambria Math" panose="02040503050406030204" charset="0"/>
                              <a:cs typeface="Cambria Math" panose="02040503050406030204" charset="0"/>
                            </a:rPr>
                            <m:t>1</m:t>
                          </m:r>
                        </m:sub>
                        <m:sup>
                          <m:r>
                            <a:rPr lang="en-US" altLang="zh-CN" sz="2000" i="1">
                              <a:solidFill>
                                <a:schemeClr val="tx1"/>
                              </a:solidFill>
                              <a:latin typeface="Cambria Math" panose="02040503050406030204" charset="0"/>
                              <a:cs typeface="Cambria Math" panose="02040503050406030204" charset="0"/>
                            </a:rPr>
                            <m:t>𝑗</m:t>
                          </m:r>
                        </m:sup>
                      </m:sSubSup>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51" name="文本框 50"/>
              <p:cNvSpPr txBox="1">
                <a:spLocks noRot="1" noChangeAspect="1" noMove="1" noResize="1" noEditPoints="1" noAdjustHandles="1" noChangeArrowheads="1" noChangeShapeType="1" noTextEdit="1"/>
              </p:cNvSpPr>
              <p:nvPr/>
            </p:nvSpPr>
            <p:spPr>
              <a:xfrm>
                <a:off x="10960735" y="5034915"/>
                <a:ext cx="914400" cy="570865"/>
              </a:xfrm>
              <a:prstGeom prst="rect">
                <a:avLst/>
              </a:prstGeom>
              <a:blipFill rotWithShape="1">
                <a:blip r:embed="rId16"/>
                <a:stretch>
                  <a:fillRect/>
                </a:stretch>
              </a:blipFill>
            </p:spPr>
            <p:txBody>
              <a:bodyPr/>
              <a:lstStyle/>
              <a:p>
                <a:r>
                  <a:rPr lang="zh-CN" altLang="en-US">
                    <a:noFill/>
                  </a:rPr>
                  <a:t> </a:t>
                </a:r>
              </a:p>
            </p:txBody>
          </p:sp>
        </mc:Fallback>
      </mc:AlternateContent>
      <p:cxnSp>
        <p:nvCxnSpPr>
          <p:cNvPr id="52" name="直接箭头连接符 51"/>
          <p:cNvCxnSpPr/>
          <p:nvPr/>
        </p:nvCxnSpPr>
        <p:spPr>
          <a:xfrm flipH="1">
            <a:off x="10482580" y="3319780"/>
            <a:ext cx="311785" cy="50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3" name="直接箭头连接符 52"/>
          <p:cNvCxnSpPr/>
          <p:nvPr/>
        </p:nvCxnSpPr>
        <p:spPr>
          <a:xfrm flipH="1" flipV="1">
            <a:off x="10490200" y="2456180"/>
            <a:ext cx="280670" cy="825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nvCxnSpPr>
        <p:spPr>
          <a:xfrm flipH="1">
            <a:off x="10505440" y="3972560"/>
            <a:ext cx="320040" cy="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55" name="文本框 54"/>
              <p:cNvSpPr txBox="1"/>
              <p:nvPr/>
            </p:nvSpPr>
            <p:spPr>
              <a:xfrm>
                <a:off x="9623425" y="2237105"/>
                <a:ext cx="996315" cy="497205"/>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𝑗</m:t>
                              </m:r>
                            </m:sup>
                          </m:sSubSup>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𝑏</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2</m:t>
                          </m:r>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55" name="文本框 54"/>
              <p:cNvSpPr txBox="1">
                <a:spLocks noRot="1" noChangeAspect="1" noMove="1" noResize="1" noEditPoints="1" noAdjustHandles="1" noChangeArrowheads="1" noChangeShapeType="1" noTextEdit="1"/>
              </p:cNvSpPr>
              <p:nvPr/>
            </p:nvSpPr>
            <p:spPr>
              <a:xfrm>
                <a:off x="9623425" y="2237105"/>
                <a:ext cx="996315" cy="497205"/>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本框 55"/>
              <p:cNvSpPr txBox="1"/>
              <p:nvPr/>
            </p:nvSpPr>
            <p:spPr>
              <a:xfrm>
                <a:off x="9649460" y="3057525"/>
                <a:ext cx="996315" cy="497205"/>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𝑗</m:t>
                              </m:r>
                            </m:sup>
                          </m:sSubSup>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𝑏</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3</m:t>
                          </m:r>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56" name="文本框 55"/>
              <p:cNvSpPr txBox="1">
                <a:spLocks noRot="1" noChangeAspect="1" noMove="1" noResize="1" noEditPoints="1" noAdjustHandles="1" noChangeArrowheads="1" noChangeShapeType="1" noTextEdit="1"/>
              </p:cNvSpPr>
              <p:nvPr/>
            </p:nvSpPr>
            <p:spPr>
              <a:xfrm>
                <a:off x="9649460" y="3057525"/>
                <a:ext cx="996315" cy="497205"/>
              </a:xfrm>
              <a:prstGeom prst="rect">
                <a:avLst/>
              </a:prstGeom>
              <a:blipFill rotWithShape="1">
                <a:blip r:embed="rId1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7" name="文本框 56"/>
              <p:cNvSpPr txBox="1"/>
              <p:nvPr/>
            </p:nvSpPr>
            <p:spPr>
              <a:xfrm>
                <a:off x="9641840" y="3726180"/>
                <a:ext cx="996315" cy="497205"/>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𝑗</m:t>
                              </m:r>
                            </m:sup>
                          </m:sSubSup>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𝑏</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𝑘</m:t>
                          </m:r>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57" name="文本框 56"/>
              <p:cNvSpPr txBox="1">
                <a:spLocks noRot="1" noChangeAspect="1" noMove="1" noResize="1" noEditPoints="1" noAdjustHandles="1" noChangeArrowheads="1" noChangeShapeType="1" noTextEdit="1"/>
              </p:cNvSpPr>
              <p:nvPr/>
            </p:nvSpPr>
            <p:spPr>
              <a:xfrm>
                <a:off x="9641840" y="3726180"/>
                <a:ext cx="996315" cy="497205"/>
              </a:xfrm>
              <a:prstGeom prst="rect">
                <a:avLst/>
              </a:prstGeom>
              <a:blipFill rotWithShape="1">
                <a:blip r:embed="rId19"/>
                <a:stretch>
                  <a:fillRect/>
                </a:stretch>
              </a:blipFill>
            </p:spPr>
            <p:txBody>
              <a:bodyPr/>
              <a:lstStyle/>
              <a:p>
                <a:r>
                  <a:rPr lang="zh-CN" altLang="en-US">
                    <a:noFill/>
                  </a:rPr>
                  <a:t> </a:t>
                </a:r>
              </a:p>
            </p:txBody>
          </p:sp>
        </mc:Fallback>
      </mc:AlternateContent>
      <p:sp>
        <p:nvSpPr>
          <p:cNvPr id="58" name="矩形 57"/>
          <p:cNvSpPr/>
          <p:nvPr/>
        </p:nvSpPr>
        <p:spPr>
          <a:xfrm>
            <a:off x="9690735" y="3305810"/>
            <a:ext cx="1089025" cy="495935"/>
          </a:xfrm>
          <a:prstGeom prst="rect">
            <a:avLst/>
          </a:prstGeom>
          <a:noFill/>
          <a:ln w="19050">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latin typeface="微软雅黑" panose="020B0503020204020204" pitchFamily="34" charset="-122"/>
                <a:ea typeface="微软雅黑" panose="020B0503020204020204" pitchFamily="34" charset="-122"/>
              </a:rPr>
              <a:t>...</a:t>
            </a:r>
            <a:endParaRPr lang="en-US" altLang="zh-CN">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9" name="文本框 58"/>
              <p:cNvSpPr txBox="1"/>
              <p:nvPr/>
            </p:nvSpPr>
            <p:spPr>
              <a:xfrm>
                <a:off x="8724265" y="1955165"/>
                <a:ext cx="996315" cy="56007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𝑀</m:t>
                          </m:r>
                        </m:e>
                        <m:sub>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Sub>
                            </m:sub>
                          </m:sSub>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𝑖</m:t>
                          </m:r>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𝑗</m:t>
                          </m:r>
                        </m:sup>
                      </m:sSub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𝑏</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2</m:t>
                          </m:r>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59" name="文本框 58"/>
              <p:cNvSpPr txBox="1">
                <a:spLocks noRot="1" noChangeAspect="1" noMove="1" noResize="1" noEditPoints="1" noAdjustHandles="1" noChangeArrowheads="1" noChangeShapeType="1" noTextEdit="1"/>
              </p:cNvSpPr>
              <p:nvPr/>
            </p:nvSpPr>
            <p:spPr>
              <a:xfrm>
                <a:off x="8724265" y="1955165"/>
                <a:ext cx="996315" cy="560070"/>
              </a:xfrm>
              <a:prstGeom prst="rect">
                <a:avLst/>
              </a:prstGeom>
              <a:blipFill rotWithShape="1">
                <a:blip r:embed="rId20"/>
                <a:stretch>
                  <a:fillRect/>
                </a:stretch>
              </a:blipFill>
            </p:spPr>
            <p:txBody>
              <a:bodyPr/>
              <a:lstStyle/>
              <a:p>
                <a:r>
                  <a:rPr lang="zh-CN" altLang="en-US">
                    <a:noFill/>
                  </a:rPr>
                  <a:t> </a:t>
                </a:r>
              </a:p>
            </p:txBody>
          </p:sp>
        </mc:Fallback>
      </mc:AlternateContent>
      <p:cxnSp>
        <p:nvCxnSpPr>
          <p:cNvPr id="60" name="直接箭头连接符 59"/>
          <p:cNvCxnSpPr/>
          <p:nvPr/>
        </p:nvCxnSpPr>
        <p:spPr>
          <a:xfrm>
            <a:off x="8693150" y="2486660"/>
            <a:ext cx="1089660" cy="0"/>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61" name="文本框 60"/>
              <p:cNvSpPr txBox="1"/>
              <p:nvPr/>
            </p:nvSpPr>
            <p:spPr>
              <a:xfrm>
                <a:off x="8752205" y="2783205"/>
                <a:ext cx="996315" cy="56007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𝑀</m:t>
                          </m:r>
                        </m:e>
                        <m:sub>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Sub>
                            </m:sub>
                          </m:sSub>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𝑖</m:t>
                          </m:r>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𝑗</m:t>
                          </m:r>
                        </m:sup>
                      </m:sSub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𝑏</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3</m:t>
                          </m:r>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61" name="文本框 60"/>
              <p:cNvSpPr txBox="1">
                <a:spLocks noRot="1" noChangeAspect="1" noMove="1" noResize="1" noEditPoints="1" noAdjustHandles="1" noChangeArrowheads="1" noChangeShapeType="1" noTextEdit="1"/>
              </p:cNvSpPr>
              <p:nvPr/>
            </p:nvSpPr>
            <p:spPr>
              <a:xfrm>
                <a:off x="8752205" y="2783205"/>
                <a:ext cx="996315" cy="560070"/>
              </a:xfrm>
              <a:prstGeom prst="rect">
                <a:avLst/>
              </a:prstGeom>
              <a:blipFill rotWithShape="1">
                <a:blip r:embed="rId21"/>
                <a:stretch>
                  <a:fillRect/>
                </a:stretch>
              </a:blipFill>
            </p:spPr>
            <p:txBody>
              <a:bodyPr/>
              <a:lstStyle/>
              <a:p>
                <a:r>
                  <a:rPr lang="zh-CN" altLang="en-US">
                    <a:noFill/>
                  </a:rPr>
                  <a:t> </a:t>
                </a:r>
              </a:p>
            </p:txBody>
          </p:sp>
        </mc:Fallback>
      </mc:AlternateContent>
      <p:cxnSp>
        <p:nvCxnSpPr>
          <p:cNvPr id="62" name="直接箭头连接符 61"/>
          <p:cNvCxnSpPr/>
          <p:nvPr/>
        </p:nvCxnSpPr>
        <p:spPr>
          <a:xfrm>
            <a:off x="8708390" y="3317240"/>
            <a:ext cx="1082040" cy="0"/>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63" name="文本框 62"/>
              <p:cNvSpPr txBox="1"/>
              <p:nvPr/>
            </p:nvSpPr>
            <p:spPr>
              <a:xfrm>
                <a:off x="8744585" y="3469005"/>
                <a:ext cx="996315" cy="56007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𝑀</m:t>
                          </m:r>
                        </m:e>
                        <m:sub>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Sub>
                            </m:sub>
                          </m:sSub>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𝑖</m:t>
                          </m:r>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𝑗</m:t>
                          </m:r>
                        </m:sup>
                      </m:sSub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𝑏</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𝑘</m:t>
                          </m:r>
                        </m:sub>
                      </m:s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63" name="文本框 62"/>
              <p:cNvSpPr txBox="1">
                <a:spLocks noRot="1" noChangeAspect="1" noMove="1" noResize="1" noEditPoints="1" noAdjustHandles="1" noChangeArrowheads="1" noChangeShapeType="1" noTextEdit="1"/>
              </p:cNvSpPr>
              <p:nvPr/>
            </p:nvSpPr>
            <p:spPr>
              <a:xfrm>
                <a:off x="8744585" y="3469005"/>
                <a:ext cx="996315" cy="560070"/>
              </a:xfrm>
              <a:prstGeom prst="rect">
                <a:avLst/>
              </a:prstGeom>
              <a:blipFill rotWithShape="1">
                <a:blip r:embed="rId22"/>
                <a:stretch>
                  <a:fillRect/>
                </a:stretch>
              </a:blipFill>
            </p:spPr>
            <p:txBody>
              <a:bodyPr/>
              <a:lstStyle/>
              <a:p>
                <a:r>
                  <a:rPr lang="zh-CN" altLang="en-US">
                    <a:noFill/>
                  </a:rPr>
                  <a:t> </a:t>
                </a:r>
              </a:p>
            </p:txBody>
          </p:sp>
        </mc:Fallback>
      </mc:AlternateContent>
      <p:cxnSp>
        <p:nvCxnSpPr>
          <p:cNvPr id="64" name="直接箭头连接符 63"/>
          <p:cNvCxnSpPr/>
          <p:nvPr/>
        </p:nvCxnSpPr>
        <p:spPr>
          <a:xfrm>
            <a:off x="8685530" y="3980180"/>
            <a:ext cx="1112520" cy="0"/>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sp>
        <p:nvSpPr>
          <p:cNvPr id="65" name="矩形 64"/>
          <p:cNvSpPr/>
          <p:nvPr/>
        </p:nvSpPr>
        <p:spPr>
          <a:xfrm>
            <a:off x="8802370" y="1878330"/>
            <a:ext cx="911860" cy="2550160"/>
          </a:xfrm>
          <a:prstGeom prst="rect">
            <a:avLst/>
          </a:prstGeom>
          <a:noFill/>
          <a:ln w="28575" cmpd="sng">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C00000"/>
              </a:solidFill>
            </a:endParaRPr>
          </a:p>
        </p:txBody>
      </p:sp>
      <p:cxnSp>
        <p:nvCxnSpPr>
          <p:cNvPr id="66" name="直接箭头连接符 65"/>
          <p:cNvCxnSpPr/>
          <p:nvPr/>
        </p:nvCxnSpPr>
        <p:spPr>
          <a:xfrm>
            <a:off x="9255125" y="4333240"/>
            <a:ext cx="1905" cy="4699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67" name="文本框 66"/>
              <p:cNvSpPr txBox="1"/>
              <p:nvPr/>
            </p:nvSpPr>
            <p:spPr>
              <a:xfrm>
                <a:off x="8772525" y="4662805"/>
                <a:ext cx="996315" cy="56007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sSubSup>
                        <m:sSubSup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Sup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𝑀</m:t>
                          </m:r>
                        </m:e>
                        <m:sub>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𝛿</m:t>
                              </m:r>
                            </m:e>
                            <m:sub>
                              <m:sSub>
                                <m:sSubPr>
                                  <m:ctrlP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ctrlPr>
                                </m:sSubPr>
                                <m:e>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𝑧</m:t>
                                  </m:r>
                                </m:e>
                                <m:sub>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𝑡</m:t>
                                  </m:r>
                                </m:sub>
                              </m:sSub>
                            </m:sub>
                          </m:sSub>
                        </m:sub>
                        <m:sup>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𝑖</m:t>
                          </m:r>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m:t>
                          </m:r>
                          <m:r>
                            <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rPr>
                            <m:t>𝑗</m:t>
                          </m:r>
                        </m:sup>
                      </m:sSubSup>
                    </m:oMath>
                  </m:oMathPara>
                </a14:m>
                <a:endParaRPr lang="en-US" altLang="zh-CN" sz="16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67" name="文本框 66"/>
              <p:cNvSpPr txBox="1">
                <a:spLocks noRot="1" noChangeAspect="1" noMove="1" noResize="1" noEditPoints="1" noAdjustHandles="1" noChangeArrowheads="1" noChangeShapeType="1" noTextEdit="1"/>
              </p:cNvSpPr>
              <p:nvPr/>
            </p:nvSpPr>
            <p:spPr>
              <a:xfrm>
                <a:off x="8772525" y="4662805"/>
                <a:ext cx="996315" cy="560070"/>
              </a:xfrm>
              <a:prstGeom prst="rect">
                <a:avLst/>
              </a:prstGeom>
              <a:blipFill rotWithShape="1">
                <a:blip r:embed="rId23"/>
                <a:stretch>
                  <a:fillRect/>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718165" cy="6858000"/>
          </a:xfrm>
          <a:prstGeom prst="rect">
            <a:avLst/>
          </a:prstGeom>
          <a:noFill/>
          <a:ln w="9525">
            <a:noFill/>
          </a:ln>
        </p:spPr>
      </p:pic>
      <p:sp>
        <p:nvSpPr>
          <p:cNvPr id="3074" name="标题 3073"/>
          <p:cNvSpPr>
            <a:spLocks noGrp="1"/>
          </p:cNvSpPr>
          <p:nvPr>
            <p:ph type="title"/>
          </p:nvPr>
        </p:nvSpPr>
        <p:spPr>
          <a:xfrm>
            <a:off x="3299460" y="0"/>
            <a:ext cx="7418705" cy="810895"/>
          </a:xfrm>
        </p:spPr>
        <p:txBody>
          <a:bodyPr anchor="ctr" anchorCtr="0">
            <a:normAutofit/>
          </a:bodyPr>
          <a:p>
            <a:pPr marL="0" indent="0" algn="ctr">
              <a:buNone/>
            </a:pPr>
            <a:r>
              <a:rPr lang="en-US" altLang="zh-CN" sz="3200" dirty="0">
                <a:solidFill>
                  <a:schemeClr val="bg1"/>
                </a:solidFill>
                <a:sym typeface="+mn-ea"/>
              </a:rPr>
              <a:t>Dr.Mo</a:t>
            </a:r>
            <a:r>
              <a:rPr lang="zh-CN" altLang="en-US" sz="3200" dirty="0">
                <a:solidFill>
                  <a:schemeClr val="bg1"/>
                </a:solidFill>
                <a:sym typeface="+mn-ea"/>
              </a:rPr>
              <a:t>网络架构</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59235" y="6549390"/>
            <a:ext cx="53276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19</a:t>
            </a:r>
            <a:endParaRPr lang="en-US" altLang="zh-CN">
              <a:latin typeface="+mn-ea"/>
            </a:endParaRPr>
          </a:p>
        </p:txBody>
      </p:sp>
      <p:sp>
        <p:nvSpPr>
          <p:cNvPr id="7" name="矩形 6"/>
          <p:cNvSpPr/>
          <p:nvPr>
            <p:custDataLst>
              <p:tags r:id="rId2"/>
            </p:custDataLst>
          </p:nvPr>
        </p:nvSpPr>
        <p:spPr>
          <a:xfrm>
            <a:off x="0" y="4700905"/>
            <a:ext cx="6455410" cy="15214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p:cNvPicPr>
            <a:picLocks noChangeAspect="1"/>
          </p:cNvPicPr>
          <p:nvPr/>
        </p:nvPicPr>
        <p:blipFill>
          <a:blip r:embed="rId3"/>
          <a:stretch>
            <a:fillRect/>
          </a:stretch>
        </p:blipFill>
        <p:spPr>
          <a:xfrm>
            <a:off x="3962400" y="2882265"/>
            <a:ext cx="3677920" cy="645160"/>
          </a:xfrm>
          <a:prstGeom prst="rect">
            <a:avLst/>
          </a:prstGeom>
        </p:spPr>
      </p:pic>
      <mc:AlternateContent xmlns:mc="http://schemas.openxmlformats.org/markup-compatibility/2006">
        <mc:Choice xmlns:a14="http://schemas.microsoft.com/office/drawing/2010/main" Requires="a14">
          <p:sp>
            <p:nvSpPr>
              <p:cNvPr id="23" name="矩形 22"/>
              <p:cNvSpPr/>
              <p:nvPr>
                <p:custDataLst>
                  <p:tags r:id="rId4"/>
                </p:custDataLst>
              </p:nvPr>
            </p:nvSpPr>
            <p:spPr>
              <a:xfrm>
                <a:off x="635" y="3387090"/>
                <a:ext cx="12191365" cy="110426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30000"/>
                  </a:lnSpc>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确保使用代理矩阵可以进行准确的帧转换</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。给定</a:t>
                </a:r>
                <a14:m>
                  <m:oMath xmlns:m="http://schemas.openxmlformats.org/officeDocument/2006/math">
                    <m:sSup>
                      <m:s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e>
                      <m:sup>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m:t>
                        </m:r>
                      </m:sup>
                    </m:sSup>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，表示从复用切换到去噪，通过聚合从步骤</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到</a:t>
                </a:r>
                <a14:m>
                  <m:oMath xmlns:m="http://schemas.openxmlformats.org/officeDocument/2006/math">
                    <m:sSup>
                      <m:s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e>
                      <m:sup>
                        <m:r>
                          <a:rPr lang="en-US" altLang="zh-CN" sz="2000" i="1">
                            <a:solidFill>
                              <a:schemeClr val="tx1"/>
                            </a:solidFill>
                            <a:latin typeface="Cambria Math" panose="02040503050406030204" charset="0"/>
                            <a:ea typeface="MS Mincho" charset="0"/>
                            <a:cs typeface="Cambria Math" panose="02040503050406030204" charset="0"/>
                          </a:rPr>
                          <m:t>∗</m:t>
                        </m:r>
                      </m:sup>
                    </m:sSup>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的去噪过程中捕获的运动矩阵来近似代理矩阵</a:t>
                </a:r>
                <a14:m>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𝑀</m:t>
                        </m:r>
                      </m:e>
                      <m:sub>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𝑡</m:t>
                            </m:r>
                          </m:sub>
                          <m:sup>
                            <m:r>
                              <a:rPr lang="en-US" altLang="zh-CN" sz="2000" i="1">
                                <a:solidFill>
                                  <a:schemeClr val="tx1"/>
                                </a:solidFill>
                                <a:latin typeface="Cambria Math" panose="02040503050406030204" charset="0"/>
                                <a:cs typeface="Cambria Math" panose="02040503050406030204" charset="0"/>
                              </a:rPr>
                              <m:t>∗</m:t>
                            </m:r>
                          </m:sup>
                        </m:sSubSup>
                      </m:sub>
                      <m:sup>
                        <m:r>
                          <a:rPr lang="en-US" altLang="zh-CN" sz="2000" i="1">
                            <a:solidFill>
                              <a:schemeClr val="tx1"/>
                            </a:solidFill>
                            <a:latin typeface="Cambria Math" panose="02040503050406030204" charset="0"/>
                            <a:cs typeface="Cambria Math" panose="02040503050406030204" charset="0"/>
                          </a:rPr>
                          <m:t>𝑖</m:t>
                        </m:r>
                        <m:r>
                          <a:rPr lang="en-US" altLang="zh-CN" sz="2000" i="1">
                            <a:solidFill>
                              <a:schemeClr val="tx1"/>
                            </a:solidFill>
                            <a:latin typeface="Cambria Math" panose="02040503050406030204" charset="0"/>
                            <a:cs typeface="Cambria Math" panose="02040503050406030204" charset="0"/>
                          </a:rPr>
                          <m:t>,</m:t>
                        </m:r>
                        <m:r>
                          <a:rPr lang="en-US" altLang="zh-CN" sz="2000" i="1">
                            <a:solidFill>
                              <a:schemeClr val="tx1"/>
                            </a:solidFill>
                            <a:latin typeface="Cambria Math" panose="02040503050406030204" charset="0"/>
                            <a:cs typeface="Cambria Math" panose="02040503050406030204" charset="0"/>
                          </a:rPr>
                          <m:t>𝑗</m:t>
                        </m:r>
                      </m:sup>
                    </m:sSubSup>
                  </m:oMath>
                </a14:m>
                <a:r>
                  <a:rPr lang="zh-CN" altLang="en-US" sz="2000">
                    <a:solidFill>
                      <a:schemeClr val="tx1"/>
                    </a:solidFill>
                    <a:latin typeface="Cambria Math" panose="02040503050406030204" charset="0"/>
                    <a:cs typeface="Cambria Math" panose="02040503050406030204" charset="0"/>
                  </a:rPr>
                  <a:t>。</a:t>
                </a:r>
                <a14:m>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𝜙</m:t>
                        </m:r>
                      </m:e>
                      <m:sub>
                        <m:r>
                          <a:rPr lang="en-US" altLang="zh-CN" sz="2000" i="1">
                            <a:solidFill>
                              <a:schemeClr val="tx1"/>
                            </a:solidFill>
                            <a:latin typeface="Cambria Math" panose="02040503050406030204" charset="0"/>
                            <a:cs typeface="Cambria Math" panose="02040503050406030204" charset="0"/>
                          </a:rPr>
                          <m:t>3</m:t>
                        </m:r>
                      </m:sub>
                    </m:sSub>
                  </m:oMath>
                </a14:m>
                <a:r>
                  <a:rPr lang="zh-CN" altLang="en-US" sz="2000">
                    <a:solidFill>
                      <a:schemeClr val="tx1"/>
                    </a:solidFill>
                    <a:latin typeface="Cambria Math" panose="02040503050406030204" charset="0"/>
                    <a:cs typeface="Cambria Math" panose="02040503050406030204" charset="0"/>
                  </a:rPr>
                  <a:t>表示</a:t>
                </a:r>
                <a:r>
                  <a:rPr lang="en-US" altLang="zh-CN" sz="2000">
                    <a:solidFill>
                      <a:schemeClr val="tx1"/>
                    </a:solidFill>
                    <a:latin typeface="Cambria Math" panose="02040503050406030204" charset="0"/>
                    <a:cs typeface="Cambria Math" panose="02040503050406030204" charset="0"/>
                  </a:rPr>
                  <a:t>MLP</a:t>
                </a:r>
                <a:r>
                  <a:rPr lang="zh-CN" altLang="en-US" sz="2000">
                    <a:solidFill>
                      <a:schemeClr val="tx1"/>
                    </a:solidFill>
                    <a:latin typeface="Cambria Math" panose="02040503050406030204" charset="0"/>
                    <a:cs typeface="Cambria Math" panose="02040503050406030204" charset="0"/>
                  </a:rPr>
                  <a:t>的参数。</a:t>
                </a:r>
                <a:endParaRPr lang="zh-CN" altLang="en-US" sz="2000">
                  <a:solidFill>
                    <a:schemeClr val="tx1"/>
                  </a:solidFill>
                  <a:latin typeface="Cambria Math" panose="02040503050406030204" charset="0"/>
                  <a:ea typeface="微软雅黑" panose="020B0503020204020204" pitchFamily="34" charset="-122"/>
                  <a:cs typeface="Cambria Math" panose="02040503050406030204" charset="0"/>
                </a:endParaRPr>
              </a:p>
            </p:txBody>
          </p:sp>
        </mc:Choice>
        <mc:Fallback>
          <p:sp>
            <p:nvSpPr>
              <p:cNvPr id="23" name="矩形 22"/>
              <p:cNvSpPr>
                <a:spLocks noRot="1" noChangeAspect="1" noMove="1" noResize="1" noEditPoints="1" noAdjustHandles="1" noChangeArrowheads="1" noChangeShapeType="1" noTextEdit="1"/>
              </p:cNvSpPr>
              <p:nvPr>
                <p:custDataLst>
                  <p:tags r:id="rId5"/>
                </p:custDataLst>
              </p:nvPr>
            </p:nvSpPr>
            <p:spPr>
              <a:xfrm>
                <a:off x="635" y="3387090"/>
                <a:ext cx="12191365" cy="1104265"/>
              </a:xfrm>
              <a:prstGeom prst="rect">
                <a:avLst/>
              </a:prstGeom>
              <a:blipFill rotWithShape="1">
                <a:blip r:embed="rId6"/>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26" name="图片 25"/>
          <p:cNvPicPr>
            <a:picLocks noChangeAspect="1"/>
          </p:cNvPicPr>
          <p:nvPr/>
        </p:nvPicPr>
        <p:blipFill>
          <a:blip r:embed="rId7"/>
          <a:stretch>
            <a:fillRect/>
          </a:stretch>
        </p:blipFill>
        <p:spPr>
          <a:xfrm>
            <a:off x="3564890" y="4429760"/>
            <a:ext cx="3876040" cy="469900"/>
          </a:xfrm>
          <a:prstGeom prst="rect">
            <a:avLst/>
          </a:prstGeom>
        </p:spPr>
      </p:pic>
      <p:pic>
        <p:nvPicPr>
          <p:cNvPr id="28" name="图片 27"/>
          <p:cNvPicPr>
            <a:picLocks noChangeAspect="1"/>
          </p:cNvPicPr>
          <p:nvPr/>
        </p:nvPicPr>
        <p:blipFill>
          <a:blip r:embed="rId8"/>
          <a:stretch>
            <a:fillRect/>
          </a:stretch>
        </p:blipFill>
        <p:spPr>
          <a:xfrm>
            <a:off x="3564890" y="4951730"/>
            <a:ext cx="6014720" cy="1414145"/>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0" y="808990"/>
                <a:ext cx="12190730" cy="1003935"/>
              </a:xfrm>
              <a:prstGeom prst="rect">
                <a:avLst/>
              </a:prstGeom>
              <a:noFill/>
            </p:spPr>
            <p:txBody>
              <a:bodyPr wrap="square" rtlCol="0" anchor="t">
                <a:noAutofit/>
              </a:bodyPr>
              <a:p>
                <a:pPr indent="457200" algn="just" fontAlgn="auto" hangingPunct="0">
                  <a:lnSpc>
                    <a:spcPct val="130000"/>
                  </a:lnSpc>
                </a:pPr>
                <a:r>
                  <a:rPr lang="zh-CN" altLang="en-US" sz="2000">
                    <a:solidFill>
                      <a:schemeClr val="tx1"/>
                    </a:solidFill>
                    <a:latin typeface="Cambria Math" panose="02040503050406030204" charset="0"/>
                    <a:ea typeface="微软雅黑" panose="020B0503020204020204" pitchFamily="34" charset="-122"/>
                    <a:cs typeface="Cambria Math" panose="02040503050406030204" charset="0"/>
                  </a:rPr>
                  <a:t>网络</a:t>
                </a:r>
                <a14:m>
                  <m:oMath xmlns:m="http://schemas.openxmlformats.org/officeDocument/2006/math">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𝜙</m:t>
                        </m:r>
                      </m:e>
                      <m:sub>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1</m:t>
                        </m:r>
                      </m:sub>
                    </m:sSub>
                  </m:oMath>
                </a14:m>
                <a:r>
                  <a:rPr lang="zh-CN" altLang="en-US" sz="2000">
                    <a:solidFill>
                      <a:schemeClr val="tx1"/>
                    </a:solidFill>
                    <a:latin typeface="Cambria Math" panose="02040503050406030204" charset="0"/>
                    <a:ea typeface="微软雅黑" panose="020B0503020204020204" pitchFamily="34" charset="-122"/>
                    <a:cs typeface="Cambria Math" panose="02040503050406030204" charset="0"/>
                  </a:rPr>
                  <a:t>和</a:t>
                </a:r>
                <a14:m>
                  <m:oMath xmlns:m="http://schemas.openxmlformats.org/officeDocument/2006/math">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𝜙</m:t>
                        </m:r>
                      </m:e>
                      <m:sub>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2</m:t>
                        </m:r>
                      </m:sub>
                    </m:sSub>
                  </m:oMath>
                </a14:m>
                <a:r>
                  <a:rPr lang="zh-CN" altLang="en-US" sz="2000">
                    <a:solidFill>
                      <a:schemeClr val="tx1"/>
                    </a:solidFill>
                    <a:latin typeface="Cambria Math" panose="02040503050406030204" charset="0"/>
                    <a:ea typeface="微软雅黑" panose="020B0503020204020204" pitchFamily="34" charset="-122"/>
                    <a:cs typeface="Cambria Math" panose="02040503050406030204" charset="0"/>
                  </a:rPr>
                  <a:t>是如何训练的？</a:t>
                </a:r>
                <a:endParaRPr lang="zh-CN" altLang="en-US" sz="2000">
                  <a:solidFill>
                    <a:schemeClr val="tx1"/>
                  </a:solidFill>
                  <a:latin typeface="Cambria Math" panose="02040503050406030204" charset="0"/>
                  <a:ea typeface="微软雅黑" panose="020B0503020204020204" pitchFamily="34" charset="-122"/>
                  <a:cs typeface="Cambria Math" panose="02040503050406030204" charset="0"/>
                </a:endParaRPr>
              </a:p>
              <a:p>
                <a:pPr indent="457200" algn="just" fontAlgn="auto" hangingPunct="0">
                  <a:lnSpc>
                    <a:spcPct val="130000"/>
                  </a:lnSpc>
                </a:pPr>
                <a:r>
                  <a:rPr lang="zh-CN" altLang="en-US" sz="2000">
                    <a:latin typeface="Cambria Math" panose="02040503050406030204" charset="0"/>
                    <a:ea typeface="微软雅黑" panose="020B0503020204020204" pitchFamily="34" charset="-122"/>
                    <a:cs typeface="Cambria Math" panose="02040503050406030204" charset="0"/>
                    <a:sym typeface="+mn-ea"/>
                  </a:rPr>
                  <a:t>网络</a:t>
                </a:r>
                <a14:m>
                  <m:oMath xmlns:m="http://schemas.openxmlformats.org/officeDocument/2006/math">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𝜙</m:t>
                        </m:r>
                      </m:e>
                      <m:sub>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1</m:t>
                        </m:r>
                      </m:sub>
                    </m:sSub>
                  </m:oMath>
                </a14:m>
                <a:r>
                  <a:rPr lang="zh-CN" altLang="en-US" sz="2000">
                    <a:solidFill>
                      <a:schemeClr val="tx1"/>
                    </a:solidFill>
                    <a:latin typeface="Cambria Math" panose="02040503050406030204" charset="0"/>
                    <a:ea typeface="微软雅黑" panose="020B0503020204020204" pitchFamily="34" charset="-122"/>
                    <a:cs typeface="Cambria Math" panose="02040503050406030204" charset="0"/>
                  </a:rPr>
                  <a:t>通过</a:t>
                </a:r>
                <a:r>
                  <a:rPr lang="en-US" altLang="zh-CN" sz="2000">
                    <a:solidFill>
                      <a:schemeClr val="tx1"/>
                    </a:solidFill>
                    <a:latin typeface="Cambria Math" panose="02040503050406030204" charset="0"/>
                    <a:ea typeface="微软雅黑" panose="020B0503020204020204" pitchFamily="34" charset="-122"/>
                    <a:cs typeface="Cambria Math" panose="02040503050406030204" charset="0"/>
                  </a:rPr>
                  <a:t>Diffusion</a:t>
                </a:r>
                <a:r>
                  <a:rPr lang="zh-CN" altLang="en-US" sz="2000">
                    <a:solidFill>
                      <a:schemeClr val="tx1"/>
                    </a:solidFill>
                    <a:latin typeface="Cambria Math" panose="02040503050406030204" charset="0"/>
                    <a:ea typeface="微软雅黑" panose="020B0503020204020204" pitchFamily="34" charset="-122"/>
                    <a:cs typeface="Cambria Math" panose="02040503050406030204" charset="0"/>
                  </a:rPr>
                  <a:t>的前向和反向过程训练，</a:t>
                </a:r>
                <a:r>
                  <a:rPr lang="zh-CN" altLang="en-US" sz="2000">
                    <a:latin typeface="Cambria Math" panose="02040503050406030204" charset="0"/>
                    <a:ea typeface="微软雅黑" panose="020B0503020204020204" pitchFamily="34" charset="-122"/>
                    <a:cs typeface="Cambria Math" panose="02040503050406030204" charset="0"/>
                    <a:sym typeface="+mn-ea"/>
                  </a:rPr>
                  <a:t>网络</a:t>
                </a:r>
                <a14:m>
                  <m:oMath xmlns:m="http://schemas.openxmlformats.org/officeDocument/2006/math">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𝜙</m:t>
                        </m:r>
                      </m:e>
                      <m:sub>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2</m:t>
                        </m:r>
                      </m:sub>
                    </m:sSub>
                  </m:oMath>
                </a14:m>
                <a:r>
                  <a:rPr lang="zh-CN" altLang="en-US" sz="2000">
                    <a:latin typeface="Cambria Math" panose="02040503050406030204" charset="0"/>
                    <a:ea typeface="微软雅黑" panose="020B0503020204020204" pitchFamily="34" charset="-122"/>
                    <a:cs typeface="Cambria Math" panose="02040503050406030204" charset="0"/>
                    <a:sym typeface="+mn-ea"/>
                  </a:rPr>
                  <a:t>通过</a:t>
                </a:r>
                <a:r>
                  <a:rPr lang="en-US" sz="2000">
                    <a:latin typeface="Cambria Math" panose="02040503050406030204" charset="0"/>
                    <a:ea typeface="微软雅黑" panose="020B0503020204020204" pitchFamily="34" charset="-122"/>
                    <a:cs typeface="Cambria Math" panose="02040503050406030204" charset="0"/>
                    <a:sym typeface="+mn-ea"/>
                  </a:rPr>
                  <a:t>MTN</a:t>
                </a:r>
                <a:r>
                  <a:rPr lang="zh-CN" altLang="en-US" sz="2000">
                    <a:latin typeface="Cambria Math" panose="02040503050406030204" charset="0"/>
                    <a:ea typeface="微软雅黑" panose="020B0503020204020204" pitchFamily="34" charset="-122"/>
                    <a:cs typeface="Cambria Math" panose="02040503050406030204" charset="0"/>
                    <a:sym typeface="+mn-ea"/>
                  </a:rPr>
                  <a:t>网络的第一个学习目标训练。</a:t>
                </a:r>
                <a:endParaRPr lang="zh-CN" altLang="en-US" sz="2000" spc="100" dirty="0">
                  <a:solidFill>
                    <a:schemeClr val="tx1"/>
                  </a:solidFill>
                  <a:latin typeface="Cambria Math" panose="02040503050406030204" charset="0"/>
                  <a:ea typeface="微软雅黑" panose="020B0503020204020204" pitchFamily="34" charset="-122"/>
                  <a:cs typeface="Cambria Math" panose="02040503050406030204" charset="0"/>
                </a:endParaRPr>
              </a:p>
              <a:p>
                <a:pPr algn="just" hangingPunct="0">
                  <a:lnSpc>
                    <a:spcPct val="130000"/>
                  </a:lnSpc>
                </a:pPr>
                <a:endParaRPr lang="zh-CN" altLang="en-US" sz="2000" spc="100" dirty="0">
                  <a:solidFill>
                    <a:schemeClr val="tx1"/>
                  </a:solidFill>
                  <a:latin typeface="Cambria Math" panose="02040503050406030204" charset="0"/>
                  <a:ea typeface="微软雅黑" panose="020B0503020204020204" pitchFamily="3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0" y="808990"/>
                <a:ext cx="12190730" cy="1003935"/>
              </a:xfrm>
              <a:prstGeom prst="rect">
                <a:avLst/>
              </a:prstGeom>
              <a:blipFill rotWithShape="1">
                <a:blip r:embed="rId9"/>
                <a:stretch>
                  <a:fillRect b="-22960"/>
                </a:stretch>
              </a:blipFill>
            </p:spPr>
            <p:txBody>
              <a:bodyPr/>
              <a:lstStyle/>
              <a:p>
                <a:r>
                  <a:rPr lang="zh-CN" altLang="en-US">
                    <a:noFill/>
                  </a:rPr>
                  <a:t> </a:t>
                </a:r>
              </a:p>
            </p:txBody>
          </p:sp>
        </mc:Fallback>
      </mc:AlternateContent>
      <p:sp>
        <p:nvSpPr>
          <p:cNvPr id="5" name="矩形 4"/>
          <p:cNvSpPr/>
          <p:nvPr>
            <p:custDataLst>
              <p:tags r:id="rId10"/>
            </p:custDataLst>
          </p:nvPr>
        </p:nvSpPr>
        <p:spPr>
          <a:xfrm>
            <a:off x="635" y="2249805"/>
            <a:ext cx="12191365" cy="5822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25000"/>
              </a:lnSpc>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最小化转换误差</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。提高复用的准确性。</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custDataLst>
              <p:tags r:id="rId11"/>
            </p:custDataLst>
          </p:nvPr>
        </p:nvSpPr>
        <p:spPr>
          <a:xfrm>
            <a:off x="635" y="1640205"/>
            <a:ext cx="6582410" cy="66103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zh-CN"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二.网络学习目标</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文本框 70"/>
          <p:cNvSpPr txBox="1"/>
          <p:nvPr/>
        </p:nvSpPr>
        <p:spPr>
          <a:xfrm>
            <a:off x="1021685" y="1447967"/>
            <a:ext cx="3374642" cy="1569660"/>
          </a:xfrm>
          <a:prstGeom prst="rect">
            <a:avLst/>
          </a:prstGeom>
          <a:noFill/>
        </p:spPr>
        <p:txBody>
          <a:bodyPr wrap="none" rtlCol="0">
            <a:spAutoFit/>
          </a:bodyPr>
          <a:lstStyle/>
          <a:p>
            <a:r>
              <a:rPr lang="zh-CN" altLang="en-US" sz="9600" b="1"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目  录</a:t>
            </a:r>
            <a:endParaRPr lang="zh-CN" altLang="en-US" sz="9600" b="1"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文本框 71"/>
          <p:cNvSpPr txBox="1"/>
          <p:nvPr/>
        </p:nvSpPr>
        <p:spPr>
          <a:xfrm>
            <a:off x="1216450" y="3132486"/>
            <a:ext cx="3061255" cy="707886"/>
          </a:xfrm>
          <a:prstGeom prst="rect">
            <a:avLst/>
          </a:prstGeom>
          <a:noFill/>
        </p:spPr>
        <p:txBody>
          <a:bodyPr wrap="square" rtlCol="0">
            <a:spAutoFit/>
          </a:bodyPr>
          <a:lstStyle/>
          <a:p>
            <a:pPr algn="dist"/>
            <a:r>
              <a:rPr lang="en-US" altLang="zh-CN"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CONTENT</a:t>
            </a:r>
            <a:endParaRPr lang="zh-CN" altLang="en-US" sz="40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73" name="表格 9"/>
          <p:cNvGraphicFramePr>
            <a:graphicFrameLocks noGrp="1"/>
          </p:cNvGraphicFramePr>
          <p:nvPr/>
        </p:nvGraphicFramePr>
        <p:xfrm>
          <a:off x="5555326" y="1220910"/>
          <a:ext cx="4890135" cy="4499610"/>
        </p:xfrm>
        <a:graphic>
          <a:graphicData uri="http://schemas.openxmlformats.org/drawingml/2006/table">
            <a:tbl>
              <a:tblPr firstRow="1" bandRow="1">
                <a:tableStyleId>{5C22544A-7EE6-4342-B048-85BDC9FD1C3A}</a:tableStyleId>
              </a:tblPr>
              <a:tblGrid>
                <a:gridCol w="696192"/>
                <a:gridCol w="3380105"/>
                <a:gridCol w="813615"/>
              </a:tblGrid>
              <a:tr h="900000">
                <a:tc>
                  <a:txBody>
                    <a:bodyPr/>
                    <a:lstStyle/>
                    <a:p>
                      <a:pPr marL="0" indent="0" algn="just" hangingPunct="0">
                        <a:lnSpc>
                          <a:spcPct val="150000"/>
                        </a:lnSpc>
                        <a:buFont typeface="+mj-lt"/>
                        <a:buNone/>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壹</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hangingPunct="0">
                        <a:lnSpc>
                          <a:spcPct val="150000"/>
                        </a:lnSpc>
                        <a:buFont typeface="+mj-lt"/>
                        <a:buNone/>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研究背景</a:t>
                      </a:r>
                      <a:endPar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贰</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扩散模型</a:t>
                      </a:r>
                      <a:endParaRPr lang="en-US" altLang="zh-CN" sz="2800" b="1" spc="1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05</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900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叁</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扩散流复用</a:t>
                      </a:r>
                      <a:endPar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12</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89979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肆</a:t>
                      </a:r>
                      <a:endParaRPr lang="en-US" altLang="zh-CN"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结果展示</a:t>
                      </a:r>
                      <a:endPar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23</a:t>
                      </a:r>
                      <a:endParaRPr lang="zh-CN" altLang="en-US"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899795">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伍</a:t>
                      </a:r>
                      <a:endParaRPr lang="zh-CN" altLang="en-US" sz="2800" b="1" spc="100" dirty="0">
                        <a:solidFill>
                          <a:schemeClr val="accent1"/>
                        </a:soli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总结和思考</a:t>
                      </a:r>
                      <a:endParaRPr lang="en-US" altLang="zh-CN" sz="28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p>
                      <a:pPr algn="r">
                        <a:buNone/>
                      </a:pPr>
                      <a:r>
                        <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28</a:t>
                      </a:r>
                      <a:endParaRPr lang="en-US" altLang="zh-CN" sz="2800" b="1" kern="1200"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0" name="矩形 79"/>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1" name="组合 80"/>
          <p:cNvGrpSpPr/>
          <p:nvPr/>
        </p:nvGrpSpPr>
        <p:grpSpPr>
          <a:xfrm rot="5400000">
            <a:off x="178349" y="-178349"/>
            <a:ext cx="815032" cy="1171729"/>
            <a:chOff x="136270" y="441325"/>
            <a:chExt cx="2690232" cy="1572670"/>
          </a:xfrm>
        </p:grpSpPr>
        <p:sp>
          <p:nvSpPr>
            <p:cNvPr id="82" name="矩形 8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矩形 8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矩形 8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矩形 8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矩形 8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7" name="组合 86"/>
          <p:cNvGrpSpPr/>
          <p:nvPr/>
        </p:nvGrpSpPr>
        <p:grpSpPr>
          <a:xfrm rot="16200000">
            <a:off x="10974982" y="5053481"/>
            <a:ext cx="1846660" cy="587375"/>
            <a:chOff x="136270" y="441325"/>
            <a:chExt cx="2690232" cy="1572670"/>
          </a:xfrm>
        </p:grpSpPr>
        <p:sp>
          <p:nvSpPr>
            <p:cNvPr id="88" name="矩形 8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矩形 8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矩形 8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矩形 9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矩形 9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矩形 1"/>
          <p:cNvSpPr/>
          <p:nvPr/>
        </p:nvSpPr>
        <p:spPr>
          <a:xfrm>
            <a:off x="11827510" y="6546215"/>
            <a:ext cx="36449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a:t>
            </a:r>
            <a:endParaRPr lang="en-US" altLang="zh-CN">
              <a:latin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0" y="0"/>
            <a:ext cx="10718165" cy="6858000"/>
          </a:xfrm>
          <a:prstGeom prst="rect">
            <a:avLst/>
          </a:prstGeom>
          <a:noFill/>
          <a:ln w="9525">
            <a:noFill/>
          </a:ln>
        </p:spPr>
      </p:pic>
      <p:sp>
        <p:nvSpPr>
          <p:cNvPr id="3074" name="标题 3073"/>
          <p:cNvSpPr>
            <a:spLocks noGrp="1"/>
          </p:cNvSpPr>
          <p:nvPr>
            <p:ph type="title"/>
          </p:nvPr>
        </p:nvSpPr>
        <p:spPr>
          <a:xfrm>
            <a:off x="3289300" y="0"/>
            <a:ext cx="7428865" cy="810895"/>
          </a:xfrm>
        </p:spPr>
        <p:txBody>
          <a:bodyPr anchor="ctr" anchorCtr="0">
            <a:normAutofit/>
          </a:bodyPr>
          <a:p>
            <a:pPr marL="0" indent="0" algn="ctr">
              <a:buNone/>
            </a:pPr>
            <a:r>
              <a:rPr lang="en-US" altLang="zh-CN" sz="3200" dirty="0">
                <a:solidFill>
                  <a:schemeClr val="bg1"/>
                </a:solidFill>
                <a:sym typeface="+mn-ea"/>
              </a:rPr>
              <a:t>Dr.Mo</a:t>
            </a:r>
            <a:r>
              <a:rPr lang="zh-CN" altLang="en-US" sz="3200" dirty="0">
                <a:solidFill>
                  <a:schemeClr val="bg1"/>
                </a:solidFill>
                <a:sym typeface="+mn-ea"/>
              </a:rPr>
              <a:t>网络架构</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24310" y="6549390"/>
            <a:ext cx="567690"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20</a:t>
            </a:r>
            <a:endParaRPr lang="en-US" altLang="zh-CN">
              <a:latin typeface="+mn-ea"/>
            </a:endParaRPr>
          </a:p>
        </p:txBody>
      </p:sp>
      <p:sp>
        <p:nvSpPr>
          <p:cNvPr id="7" name="矩形 6"/>
          <p:cNvSpPr/>
          <p:nvPr>
            <p:custDataLst>
              <p:tags r:id="rId2"/>
            </p:custDataLst>
          </p:nvPr>
        </p:nvSpPr>
        <p:spPr>
          <a:xfrm>
            <a:off x="0" y="4700905"/>
            <a:ext cx="6455410" cy="15214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20" name="矩形 19"/>
              <p:cNvSpPr/>
              <p:nvPr>
                <p:custDataLst>
                  <p:tags r:id="rId3"/>
                </p:custDataLst>
              </p:nvPr>
            </p:nvSpPr>
            <p:spPr>
              <a:xfrm>
                <a:off x="0" y="965835"/>
                <a:ext cx="12190730" cy="109855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30000"/>
                  </a:lnSpc>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确保预测未来的运动矩阵的准确性</a:t>
                </a: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。利用观测到最后第</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a:t>
                </a: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帧的运动矩阵序列来预测未来的K个运动矩阵</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14:m>
                  <m:oMath xmlns:m="http://schemas.openxmlformats.org/officeDocument/2006/math">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MS Mincho" charset="0"/>
                            <a:cs typeface="Cambria Math" panose="02040503050406030204" charset="0"/>
                          </a:rPr>
                          <m:t>𝜙</m:t>
                        </m:r>
                      </m:e>
                      <m:sub>
                        <m:r>
                          <a:rPr lang="en-US" altLang="zh-CN" sz="2000" i="1">
                            <a:solidFill>
                              <a:schemeClr val="tx1"/>
                            </a:solidFill>
                            <a:latin typeface="Cambria Math" panose="02040503050406030204" charset="0"/>
                            <a:ea typeface="MS Mincho" charset="0"/>
                            <a:cs typeface="Cambria Math" panose="02040503050406030204" charset="0"/>
                          </a:rPr>
                          <m:t>4</m:t>
                        </m:r>
                      </m:sub>
                    </m:sSub>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表示运动预测模块的参数。预测目标是确保预测的运动矩阵和真实的运动矩阵之间的差异</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0" name="矩形 19"/>
              <p:cNvSpPr>
                <a:spLocks noRot="1" noChangeAspect="1" noMove="1" noResize="1" noEditPoints="1" noAdjustHandles="1" noChangeArrowheads="1" noChangeShapeType="1" noTextEdit="1"/>
              </p:cNvSpPr>
              <p:nvPr>
                <p:custDataLst>
                  <p:tags r:id="rId4"/>
                </p:custDataLst>
              </p:nvPr>
            </p:nvSpPr>
            <p:spPr>
              <a:xfrm>
                <a:off x="0" y="965835"/>
                <a:ext cx="12190730" cy="1098550"/>
              </a:xfrm>
              <a:prstGeom prst="rect">
                <a:avLst/>
              </a:prstGeom>
              <a:blipFill rotWithShape="1">
                <a:blip r:embed="rId5"/>
                <a:stretch>
                  <a:fillRect r="-583"/>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3" name="图片 2"/>
          <p:cNvPicPr>
            <a:picLocks noChangeAspect="1"/>
          </p:cNvPicPr>
          <p:nvPr/>
        </p:nvPicPr>
        <p:blipFill>
          <a:blip r:embed="rId6"/>
          <a:stretch>
            <a:fillRect/>
          </a:stretch>
        </p:blipFill>
        <p:spPr>
          <a:xfrm>
            <a:off x="3769995" y="2734310"/>
            <a:ext cx="3178175" cy="599440"/>
          </a:xfrm>
          <a:prstGeom prst="rect">
            <a:avLst/>
          </a:prstGeom>
        </p:spPr>
      </p:pic>
      <p:pic>
        <p:nvPicPr>
          <p:cNvPr id="4" name="图片 3"/>
          <p:cNvPicPr>
            <a:picLocks noChangeAspect="1"/>
          </p:cNvPicPr>
          <p:nvPr/>
        </p:nvPicPr>
        <p:blipFill>
          <a:blip r:embed="rId7"/>
          <a:stretch>
            <a:fillRect/>
          </a:stretch>
        </p:blipFill>
        <p:spPr>
          <a:xfrm>
            <a:off x="2530475" y="2115185"/>
            <a:ext cx="6344285" cy="516890"/>
          </a:xfrm>
          <a:prstGeom prst="rect">
            <a:avLst/>
          </a:prstGeom>
        </p:spPr>
      </p:pic>
      <p:sp>
        <p:nvSpPr>
          <p:cNvPr id="6" name="矩形 5"/>
          <p:cNvSpPr/>
          <p:nvPr>
            <p:custDataLst>
              <p:tags r:id="rId8"/>
            </p:custDataLst>
          </p:nvPr>
        </p:nvSpPr>
        <p:spPr>
          <a:xfrm>
            <a:off x="0" y="3385185"/>
            <a:ext cx="3689985" cy="38608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MTN</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结构</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如右图所示：</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2049"/>
          <p:cNvSpPr>
            <a:spLocks noGrp="1"/>
          </p:cNvSpPr>
          <p:nvPr/>
        </p:nvSpPr>
        <p:spPr>
          <a:xfrm rot="10800000" flipV="1">
            <a:off x="0" y="906780"/>
            <a:ext cx="12190730" cy="617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indent="457200" algn="l" fontAlgn="auto">
              <a:lnSpc>
                <a:spcPct val="150000"/>
              </a:lnSpc>
              <a:buClrTx/>
              <a:buSzTx/>
              <a:buFontTx/>
            </a:pPr>
            <a:endParaRPr lang="zh-CN" sz="1800" b="1" kern="1200" baseline="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9"/>
          <a:stretch>
            <a:fillRect/>
          </a:stretch>
        </p:blipFill>
        <p:spPr>
          <a:xfrm>
            <a:off x="3124835" y="3295015"/>
            <a:ext cx="5560060" cy="32042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719435" cy="6858000"/>
          </a:xfrm>
          <a:prstGeom prst="rect">
            <a:avLst/>
          </a:prstGeom>
          <a:noFill/>
          <a:ln w="9525">
            <a:noFill/>
          </a:ln>
        </p:spPr>
      </p:pic>
      <p:sp>
        <p:nvSpPr>
          <p:cNvPr id="3074" name="标题 3073"/>
          <p:cNvSpPr>
            <a:spLocks noGrp="1"/>
          </p:cNvSpPr>
          <p:nvPr>
            <p:ph type="title"/>
          </p:nvPr>
        </p:nvSpPr>
        <p:spPr>
          <a:xfrm>
            <a:off x="3289300" y="0"/>
            <a:ext cx="7429500" cy="810895"/>
          </a:xfrm>
        </p:spPr>
        <p:txBody>
          <a:bodyPr anchor="ctr" anchorCtr="0">
            <a:normAutofit/>
          </a:bodyPr>
          <a:p>
            <a:pPr marL="0" indent="0" algn="ctr">
              <a:buNone/>
            </a:pPr>
            <a:r>
              <a:rPr lang="en-US" altLang="zh-CN" dirty="0">
                <a:solidFill>
                  <a:schemeClr val="bg1"/>
                </a:solidFill>
              </a:rPr>
              <a:t>Dr.Mo</a:t>
            </a:r>
            <a:r>
              <a:rPr lang="zh-CN" altLang="en-US" dirty="0">
                <a:solidFill>
                  <a:schemeClr val="bg1"/>
                </a:solidFill>
              </a:rPr>
              <a:t>网络架构</a:t>
            </a:r>
            <a:endParaRPr lang="zh-CN" altLang="en-US"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45265" y="6549390"/>
            <a:ext cx="54673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21</a:t>
            </a:r>
            <a:endParaRPr lang="en-US" altLang="zh-CN">
              <a:latin typeface="+mn-ea"/>
            </a:endParaRPr>
          </a:p>
        </p:txBody>
      </p:sp>
      <p:sp>
        <p:nvSpPr>
          <p:cNvPr id="2" name="标题 2049"/>
          <p:cNvSpPr>
            <a:spLocks noGrp="1"/>
          </p:cNvSpPr>
          <p:nvPr/>
        </p:nvSpPr>
        <p:spPr>
          <a:xfrm rot="10800000" flipV="1">
            <a:off x="0" y="906780"/>
            <a:ext cx="12190730" cy="617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indent="457200" algn="l" hangingPunct="0">
              <a:lnSpc>
                <a:spcPct val="130000"/>
              </a:lnSpc>
            </a:pPr>
            <a:r>
              <a:rPr lang="en-US" sz="2800" b="1" kern="1200" baseline="0" dirty="0">
                <a:solidFill>
                  <a:schemeClr val="tx1"/>
                </a:solidFill>
                <a:latin typeface="微软雅黑" panose="020B0503020204020204" pitchFamily="34" charset="-122"/>
                <a:ea typeface="微软雅黑" panose="020B0503020204020204" pitchFamily="34" charset="-122"/>
              </a:rPr>
              <a:t>Denoising Step Selector:</a:t>
            </a:r>
            <a:endParaRPr lang="en-US" sz="2800" b="1" kern="1200" baseline="0"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custDataLst>
              <p:tags r:id="rId2"/>
            </p:custDataLst>
          </p:nvPr>
        </p:nvSpPr>
        <p:spPr>
          <a:xfrm>
            <a:off x="0" y="4700905"/>
            <a:ext cx="6455410" cy="15214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矩形 10"/>
              <p:cNvSpPr/>
              <p:nvPr>
                <p:custDataLst>
                  <p:tags r:id="rId3"/>
                </p:custDataLst>
              </p:nvPr>
            </p:nvSpPr>
            <p:spPr>
              <a:xfrm>
                <a:off x="-635" y="1565910"/>
                <a:ext cx="6498590" cy="307403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30000"/>
                  </a:lnSpc>
                </a:pPr>
                <a:r>
                  <a:rPr sz="2000">
                    <a:solidFill>
                      <a:schemeClr val="tx1"/>
                    </a:solidFill>
                  </a:rPr>
                  <a:t>DSS是一个设计用来学习</a:t>
                </a:r>
                <a14:m>
                  <m:oMath xmlns:m="http://schemas.openxmlformats.org/officeDocument/2006/math">
                    <m:sSup>
                      <m:s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e>
                      <m:sup>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m:t>
                        </m:r>
                      </m:sup>
                    </m:sSup>
                  </m:oMath>
                </a14:m>
                <a:r>
                  <a:rPr sz="2000">
                    <a:solidFill>
                      <a:schemeClr val="tx1"/>
                    </a:solidFill>
                  </a:rPr>
                  <a:t>的</a:t>
                </a:r>
                <a:r>
                  <a:rPr lang="en-US" sz="2000">
                    <a:solidFill>
                      <a:srgbClr val="C00000"/>
                    </a:solidFill>
                  </a:rPr>
                  <a:t>RNN</a:t>
                </a:r>
                <a:r>
                  <a:rPr lang="zh-CN" sz="2000">
                    <a:solidFill>
                      <a:srgbClr val="C00000"/>
                    </a:solidFill>
                  </a:rPr>
                  <a:t>神经</a:t>
                </a:r>
                <a:r>
                  <a:rPr sz="2000">
                    <a:solidFill>
                      <a:srgbClr val="C00000"/>
                    </a:solidFill>
                  </a:rPr>
                  <a:t>网络</a:t>
                </a:r>
                <a:r>
                  <a:rPr lang="zh-CN" sz="2000">
                    <a:solidFill>
                      <a:schemeClr val="tx1"/>
                    </a:solidFill>
                  </a:rPr>
                  <a:t>。</a:t>
                </a:r>
                <a:endParaRPr lang="zh-CN" sz="2000">
                  <a:solidFill>
                    <a:schemeClr val="tx1"/>
                  </a:solidFill>
                </a:endParaRPr>
              </a:p>
              <a:p>
                <a:pPr indent="457200" algn="l" fontAlgn="auto">
                  <a:lnSpc>
                    <a:spcPct val="130000"/>
                  </a:lnSpc>
                </a:pPr>
                <a14:m>
                  <m:oMath xmlns:m="http://schemas.openxmlformats.org/officeDocument/2006/math">
                    <m:sSup>
                      <m:s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e>
                      <m:sup>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m:t>
                        </m:r>
                      </m:sup>
                    </m:sSup>
                  </m:oMath>
                </a14:m>
                <a:r>
                  <a:rPr sz="2000">
                    <a:solidFill>
                      <a:schemeClr val="tx1"/>
                    </a:solidFill>
                  </a:rPr>
                  <a:t>是从基于运动的传播转换到去噪的</a:t>
                </a:r>
                <a:r>
                  <a:rPr lang="zh-CN" sz="2000">
                    <a:solidFill>
                      <a:schemeClr val="tx1"/>
                    </a:solidFill>
                  </a:rPr>
                  <a:t>最佳</a:t>
                </a:r>
                <a:r>
                  <a:rPr sz="2000">
                    <a:solidFill>
                      <a:schemeClr val="tx1"/>
                    </a:solidFill>
                  </a:rPr>
                  <a:t>中间步骤。</a:t>
                </a:r>
                <a:endParaRPr sz="2000">
                  <a:solidFill>
                    <a:schemeClr val="tx1"/>
                  </a:solidFill>
                </a:endParaRPr>
              </a:p>
              <a:p>
                <a:pPr indent="457200" algn="l" fontAlgn="auto">
                  <a:lnSpc>
                    <a:spcPct val="130000"/>
                  </a:lnSpc>
                </a:pPr>
                <a:r>
                  <a:rPr lang="en-US" sz="2000">
                    <a:solidFill>
                      <a:schemeClr val="tx1"/>
                    </a:solidFill>
                    <a:sym typeface="+mn-ea"/>
                  </a:rPr>
                  <a:t>Time embedding</a:t>
                </a:r>
                <a:r>
                  <a:rPr lang="zh-CN" altLang="en-US" sz="2000">
                    <a:solidFill>
                      <a:schemeClr val="tx1"/>
                    </a:solidFill>
                    <a:sym typeface="+mn-ea"/>
                  </a:rPr>
                  <a:t>能更好的让模型提取关于时间步的信息。</a:t>
                </a:r>
                <a:endParaRPr lang="zh-CN" altLang="en-US" sz="2000">
                  <a:solidFill>
                    <a:schemeClr val="tx1"/>
                  </a:solidFill>
                  <a:sym typeface="+mn-ea"/>
                </a:endParaRPr>
              </a:p>
              <a:p>
                <a:pPr indent="457200" algn="l" fontAlgn="auto">
                  <a:lnSpc>
                    <a:spcPct val="130000"/>
                  </a:lnSpc>
                </a:pPr>
                <a:r>
                  <a:rPr lang="en-US" altLang="zh-CN" sz="2000">
                    <a:solidFill>
                      <a:schemeClr val="tx1"/>
                    </a:solidFill>
                    <a:sym typeface="+mn-ea"/>
                  </a:rPr>
                  <a:t>Random Mask</a:t>
                </a:r>
                <a:r>
                  <a:rPr lang="zh-CN" altLang="en-US" sz="2000">
                    <a:solidFill>
                      <a:schemeClr val="tx1"/>
                    </a:solidFill>
                    <a:sym typeface="+mn-ea"/>
                  </a:rPr>
                  <a:t>可以防止网络过拟合，并且起到</a:t>
                </a:r>
                <a:r>
                  <a:rPr lang="zh-CN" altLang="en-US" sz="2000">
                    <a:solidFill>
                      <a:schemeClr val="tx1"/>
                    </a:solidFill>
                    <a:sym typeface="+mn-ea"/>
                  </a:rPr>
                  <a:t>数据增强的作用。</a:t>
                </a:r>
                <a:endParaRPr lang="zh-CN" altLang="en-US" sz="2000">
                  <a:solidFill>
                    <a:schemeClr val="tx1"/>
                  </a:solidFill>
                  <a:latin typeface="Cambria Math" panose="02040503050406030204" charset="0"/>
                  <a:ea typeface="微软雅黑" panose="020B0503020204020204" pitchFamily="34" charset="-122"/>
                  <a:cs typeface="Cambria Math" panose="02040503050406030204" charset="0"/>
                </a:endParaRPr>
              </a:p>
              <a:p>
                <a:pPr indent="457200" algn="l" fontAlgn="auto">
                  <a:lnSpc>
                    <a:spcPct val="130000"/>
                  </a:lnSpc>
                </a:pPr>
                <a:endParaRPr lang="zh-CN" altLang="en-US" sz="2000">
                  <a:solidFill>
                    <a:schemeClr val="tx1"/>
                  </a:solidFill>
                  <a:latin typeface="Cambria Math" panose="02040503050406030204" charset="0"/>
                  <a:ea typeface="微软雅黑" panose="020B0503020204020204" pitchFamily="34" charset="-122"/>
                  <a:cs typeface="Cambria Math" panose="02040503050406030204" charset="0"/>
                </a:endParaRPr>
              </a:p>
              <a:p>
                <a:pPr indent="457200" algn="l" fontAlgn="auto">
                  <a:lnSpc>
                    <a:spcPct val="130000"/>
                  </a:lnSpc>
                </a:pP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1" name="矩形 10"/>
              <p:cNvSpPr>
                <a:spLocks noRot="1" noChangeAspect="1" noMove="1" noResize="1" noEditPoints="1" noAdjustHandles="1" noChangeArrowheads="1" noChangeShapeType="1" noTextEdit="1"/>
              </p:cNvSpPr>
              <p:nvPr>
                <p:custDataLst>
                  <p:tags r:id="rId4"/>
                </p:custDataLst>
              </p:nvPr>
            </p:nvSpPr>
            <p:spPr>
              <a:xfrm>
                <a:off x="-635" y="1565910"/>
                <a:ext cx="6498590" cy="3074035"/>
              </a:xfrm>
              <a:prstGeom prst="rect">
                <a:avLst/>
              </a:prstGeom>
              <a:blipFill rotWithShape="1">
                <a:blip r:embed="rId5"/>
                <a:stretch>
                  <a:fillRect t="-1549" b="-1570"/>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 name="矩形 3"/>
          <p:cNvSpPr/>
          <p:nvPr/>
        </p:nvSpPr>
        <p:spPr>
          <a:xfrm>
            <a:off x="6539865" y="2596515"/>
            <a:ext cx="370205" cy="36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092815" y="2666365"/>
            <a:ext cx="757555" cy="36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nvPicPr>
        <p:blipFill>
          <a:blip r:embed="rId6"/>
          <a:stretch>
            <a:fillRect/>
          </a:stretch>
        </p:blipFill>
        <p:spPr>
          <a:xfrm>
            <a:off x="6951345" y="969645"/>
            <a:ext cx="4772025" cy="5252720"/>
          </a:xfrm>
          <a:prstGeom prst="rect">
            <a:avLst/>
          </a:prstGeom>
        </p:spPr>
      </p:pic>
      <p:pic>
        <p:nvPicPr>
          <p:cNvPr id="6" name="图片 5"/>
          <p:cNvPicPr>
            <a:picLocks noChangeAspect="1"/>
          </p:cNvPicPr>
          <p:nvPr/>
        </p:nvPicPr>
        <p:blipFill>
          <a:blip r:embed="rId7"/>
          <a:stretch>
            <a:fillRect/>
          </a:stretch>
        </p:blipFill>
        <p:spPr>
          <a:xfrm>
            <a:off x="958850" y="3981450"/>
            <a:ext cx="4116070" cy="530860"/>
          </a:xfrm>
          <a:prstGeom prst="rect">
            <a:avLst/>
          </a:prstGeom>
        </p:spPr>
      </p:pic>
      <mc:AlternateContent xmlns:mc="http://schemas.openxmlformats.org/markup-compatibility/2006">
        <mc:Choice xmlns:a14="http://schemas.microsoft.com/office/drawing/2010/main" Requires="a14">
          <p:sp>
            <p:nvSpPr>
              <p:cNvPr id="8" name="矩形 7"/>
              <p:cNvSpPr/>
              <p:nvPr>
                <p:custDataLst>
                  <p:tags r:id="rId8"/>
                </p:custDataLst>
              </p:nvPr>
            </p:nvSpPr>
            <p:spPr>
              <a:xfrm>
                <a:off x="-1270" y="5097780"/>
                <a:ext cx="6498590" cy="14312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30000"/>
                  </a:lnSpc>
                </a:pPr>
                <a:r>
                  <a:rPr lang="zh-CN" altLang="en-US" sz="2000">
                    <a:solidFill>
                      <a:schemeClr val="tx1"/>
                    </a:solidFill>
                    <a:sym typeface="+mn-ea"/>
                  </a:rPr>
                  <a:t>上式中的</a:t>
                </a:r>
                <a14:m>
                  <m:oMath xmlns:m="http://schemas.openxmlformats.org/officeDocument/2006/math">
                    <m:r>
                      <a:rPr lang="en-US" altLang="zh-CN" sz="2000" i="1">
                        <a:solidFill>
                          <a:schemeClr val="tx1"/>
                        </a:solidFill>
                        <a:latin typeface="Cambria Math" panose="02040503050406030204" charset="0"/>
                        <a:cs typeface="Cambria Math" panose="02040503050406030204" charset="0"/>
                        <a:sym typeface="+mn-ea"/>
                      </a:rPr>
                      <m:t>𝛽</m:t>
                    </m:r>
                  </m:oMath>
                </a14:m>
                <a:r>
                  <a:rPr lang="zh-CN" altLang="en-US" sz="2000">
                    <a:solidFill>
                      <a:schemeClr val="tx1"/>
                    </a:solidFill>
                    <a:latin typeface="Cambria Math" panose="02040503050406030204" charset="0"/>
                    <a:cs typeface="Cambria Math" panose="02040503050406030204" charset="0"/>
                    <a:sym typeface="+mn-ea"/>
                  </a:rPr>
                  <a:t>代表一个用于平衡</a:t>
                </a:r>
                <a:r>
                  <a:rPr lang="zh-CN" altLang="en-US" sz="2000">
                    <a:solidFill>
                      <a:srgbClr val="C00000"/>
                    </a:solidFill>
                    <a:latin typeface="Cambria Math" panose="02040503050406030204" charset="0"/>
                    <a:cs typeface="Cambria Math" panose="02040503050406030204" charset="0"/>
                    <a:sym typeface="+mn-ea"/>
                  </a:rPr>
                  <a:t>计算效率</a:t>
                </a:r>
                <a:r>
                  <a:rPr lang="zh-CN" altLang="en-US" sz="2000">
                    <a:solidFill>
                      <a:schemeClr val="tx1"/>
                    </a:solidFill>
                    <a:latin typeface="Cambria Math" panose="02040503050406030204" charset="0"/>
                    <a:cs typeface="Cambria Math" panose="02040503050406030204" charset="0"/>
                    <a:sym typeface="+mn-ea"/>
                  </a:rPr>
                  <a:t>和</a:t>
                </a:r>
                <a:r>
                  <a:rPr lang="zh-CN" altLang="en-US" sz="2000">
                    <a:solidFill>
                      <a:srgbClr val="C00000"/>
                    </a:solidFill>
                    <a:latin typeface="Cambria Math" panose="02040503050406030204" charset="0"/>
                    <a:cs typeface="Cambria Math" panose="02040503050406030204" charset="0"/>
                    <a:sym typeface="+mn-ea"/>
                  </a:rPr>
                  <a:t>转换质量</a:t>
                </a:r>
                <a:r>
                  <a:rPr lang="zh-CN" altLang="en-US" sz="2000">
                    <a:solidFill>
                      <a:schemeClr val="tx1"/>
                    </a:solidFill>
                    <a:latin typeface="Cambria Math" panose="02040503050406030204" charset="0"/>
                    <a:cs typeface="Cambria Math" panose="02040503050406030204" charset="0"/>
                    <a:sym typeface="+mn-ea"/>
                  </a:rPr>
                  <a:t>的超参数。</a:t>
                </a:r>
                <a:r>
                  <a:rPr lang="zh-CN" altLang="en-US" sz="2000">
                    <a:solidFill>
                      <a:schemeClr val="tx1"/>
                    </a:solidFill>
                    <a:sym typeface="+mn-ea"/>
                  </a:rPr>
                  <a:t>通过计算每个</a:t>
                </a:r>
                <a14:m>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𝑀</m:t>
                        </m:r>
                      </m:e>
                      <m:sub>
                        <m:r>
                          <a:rPr lang="en-US" altLang="zh-CN" sz="2000" i="1">
                            <a:solidFill>
                              <a:schemeClr val="tx1"/>
                            </a:solidFill>
                            <a:latin typeface="Cambria Math" panose="02040503050406030204" charset="0"/>
                            <a:cs typeface="Cambria Math" panose="02040503050406030204" charset="0"/>
                          </a:rPr>
                          <m:t>𝑡</m:t>
                        </m:r>
                      </m:sub>
                      <m:sup>
                        <m:r>
                          <a:rPr lang="en-US" altLang="zh-CN" sz="2000" i="1">
                            <a:solidFill>
                              <a:schemeClr val="tx1"/>
                            </a:solidFill>
                            <a:latin typeface="Cambria Math" panose="02040503050406030204" charset="0"/>
                            <a:cs typeface="Cambria Math" panose="02040503050406030204" charset="0"/>
                          </a:rPr>
                          <m:t>𝑖</m:t>
                        </m:r>
                        <m:r>
                          <a:rPr lang="en-US" altLang="zh-CN" sz="2000" i="1">
                            <a:solidFill>
                              <a:schemeClr val="tx1"/>
                            </a:solidFill>
                            <a:latin typeface="Cambria Math" panose="02040503050406030204" charset="0"/>
                            <a:cs typeface="Cambria Math" panose="02040503050406030204" charset="0"/>
                          </a:rPr>
                          <m:t>,</m:t>
                        </m:r>
                        <m:r>
                          <a:rPr lang="en-US" altLang="zh-CN" sz="2000" i="1">
                            <a:solidFill>
                              <a:schemeClr val="tx1"/>
                            </a:solidFill>
                            <a:latin typeface="Cambria Math" panose="02040503050406030204" charset="0"/>
                            <a:cs typeface="Cambria Math" panose="02040503050406030204" charset="0"/>
                          </a:rPr>
                          <m:t>𝑗</m:t>
                        </m:r>
                      </m:sup>
                    </m:sSubSup>
                  </m:oMath>
                </a14:m>
                <a:r>
                  <a:rPr lang="zh-CN" altLang="en-US" sz="2000">
                    <a:solidFill>
                      <a:schemeClr val="tx1"/>
                    </a:solidFill>
                    <a:sym typeface="+mn-ea"/>
                  </a:rPr>
                  <a:t>对应的</a:t>
                </a:r>
                <a:r>
                  <a:rPr lang="en-US" altLang="zh-CN" sz="2000">
                    <a:solidFill>
                      <a:schemeClr val="tx1"/>
                    </a:solidFill>
                    <a:sym typeface="+mn-ea"/>
                  </a:rPr>
                  <a:t>Transform Loss-</a:t>
                </a:r>
                <a14:m>
                  <m:oMath xmlns:m="http://schemas.openxmlformats.org/officeDocument/2006/math">
                    <m:sSubSup>
                      <m:sSubSupPr>
                        <m:ctrlPr>
                          <a:rPr lang="en-US" altLang="zh-CN" sz="2000" i="1">
                            <a:solidFill>
                              <a:schemeClr val="tx1"/>
                            </a:solidFill>
                            <a:latin typeface="Cambria Math" panose="02040503050406030204" charset="0"/>
                            <a:cs typeface="Cambria Math" panose="02040503050406030204" charset="0"/>
                          </a:rPr>
                        </m:ctrlPr>
                      </m:sSubSupPr>
                      <m:e>
                        <m:r>
                          <a:rPr lang="en-US" altLang="zh-CN" sz="2000" i="1">
                            <a:solidFill>
                              <a:schemeClr val="tx1"/>
                            </a:solidFill>
                            <a:latin typeface="Cambria Math" panose="02040503050406030204" charset="0"/>
                            <a:cs typeface="Cambria Math" panose="02040503050406030204" charset="0"/>
                          </a:rPr>
                          <m:t>ℒ</m:t>
                        </m:r>
                      </m:e>
                      <m:sub>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𝑧</m:t>
                            </m:r>
                          </m:e>
                          <m:sub>
                            <m:r>
                              <a:rPr lang="en-US" altLang="zh-CN" sz="2000" i="1">
                                <a:solidFill>
                                  <a:schemeClr val="tx1"/>
                                </a:solidFill>
                                <a:latin typeface="Cambria Math" panose="02040503050406030204" charset="0"/>
                                <a:cs typeface="Cambria Math" panose="02040503050406030204" charset="0"/>
                              </a:rPr>
                              <m:t>𝑇</m:t>
                            </m:r>
                          </m:sub>
                        </m:sSub>
                      </m:sub>
                      <m:sup>
                        <m:r>
                          <a:rPr lang="en-US" altLang="zh-CN" sz="2000" i="1">
                            <a:solidFill>
                              <a:schemeClr val="tx1"/>
                            </a:solidFill>
                            <a:latin typeface="Cambria Math" panose="02040503050406030204" charset="0"/>
                            <a:cs typeface="Cambria Math" panose="02040503050406030204" charset="0"/>
                          </a:rPr>
                          <m:t>𝑣𝑖𝑠𝑢𝑎𝑙</m:t>
                        </m:r>
                      </m:sup>
                    </m:sSubSup>
                  </m:oMath>
                </a14:m>
                <a:r>
                  <a:rPr lang="zh-CN" altLang="en-US" sz="2000">
                    <a:solidFill>
                      <a:schemeClr val="tx1"/>
                    </a:solidFill>
                    <a:latin typeface="Cambria Math" panose="02040503050406030204" charset="0"/>
                    <a:cs typeface="Cambria Math" panose="02040503050406030204" charset="0"/>
                    <a:sym typeface="+mn-ea"/>
                  </a:rPr>
                  <a:t>，结合上式，选取</a:t>
                </a:r>
                <a:r>
                  <a:rPr lang="zh-CN" altLang="en-US" sz="2000">
                    <a:solidFill>
                      <a:srgbClr val="C00000"/>
                    </a:solidFill>
                    <a:latin typeface="Cambria Math" panose="02040503050406030204" charset="0"/>
                    <a:cs typeface="Cambria Math" panose="02040503050406030204" charset="0"/>
                    <a:sym typeface="+mn-ea"/>
                  </a:rPr>
                  <a:t>函数值最小的作为</a:t>
                </a:r>
                <a14:m>
                  <m:oMath xmlns:m="http://schemas.openxmlformats.org/officeDocument/2006/math">
                    <m:sSup>
                      <m:sSupPr>
                        <m:ctrlPr>
                          <a:rPr lang="en-US" altLang="zh-CN" sz="2000" i="1">
                            <a:solidFill>
                              <a:srgbClr val="C00000"/>
                            </a:solidFill>
                            <a:latin typeface="Cambria Math" panose="02040503050406030204" charset="0"/>
                            <a:ea typeface="微软雅黑" panose="020B0503020204020204" pitchFamily="34" charset="-122"/>
                            <a:cs typeface="Cambria Math" panose="02040503050406030204" charset="0"/>
                          </a:rPr>
                        </m:ctrlPr>
                      </m:sSupPr>
                      <m:e>
                        <m:r>
                          <a:rPr lang="en-US" altLang="zh-CN" sz="2000" i="1">
                            <a:solidFill>
                              <a:srgbClr val="C00000"/>
                            </a:solidFill>
                            <a:latin typeface="Cambria Math" panose="02040503050406030204" charset="0"/>
                            <a:ea typeface="微软雅黑" panose="020B0503020204020204" pitchFamily="34" charset="-122"/>
                            <a:cs typeface="Cambria Math" panose="02040503050406030204" charset="0"/>
                          </a:rPr>
                          <m:t>𝑡</m:t>
                        </m:r>
                      </m:e>
                      <m:sup>
                        <m:r>
                          <a:rPr lang="en-US" altLang="zh-CN" sz="2000" i="1">
                            <a:solidFill>
                              <a:srgbClr val="C00000"/>
                            </a:solidFill>
                            <a:latin typeface="Cambria Math" panose="02040503050406030204" charset="0"/>
                            <a:ea typeface="微软雅黑" panose="020B0503020204020204" pitchFamily="34" charset="-122"/>
                            <a:cs typeface="Cambria Math" panose="02040503050406030204" charset="0"/>
                          </a:rPr>
                          <m:t>∗</m:t>
                        </m:r>
                      </m:sup>
                    </m:sSup>
                  </m:oMath>
                </a14:m>
                <a:r>
                  <a:rPr lang="zh-CN" altLang="en-US" sz="2000">
                    <a:solidFill>
                      <a:schemeClr val="tx1"/>
                    </a:solidFill>
                    <a:latin typeface="Cambria Math" panose="02040503050406030204" charset="0"/>
                    <a:ea typeface="微软雅黑" panose="020B0503020204020204" pitchFamily="34" charset="-122"/>
                    <a:cs typeface="Cambria Math" panose="02040503050406030204" charset="0"/>
                    <a:sym typeface="+mn-ea"/>
                  </a:rPr>
                  <a:t>，最后和预测的</a:t>
                </a:r>
                <a14:m>
                  <m:oMath xmlns:m="http://schemas.openxmlformats.org/officeDocument/2006/math">
                    <m:sSup>
                      <m:s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pPr>
                      <m:e>
                        <m:acc>
                          <m:acc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acc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e>
                        </m:acc>
                      </m:e>
                      <m:sup>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m:t>
                        </m:r>
                      </m:sup>
                    </m:sSup>
                  </m:oMath>
                </a14:m>
                <a:r>
                  <a:rPr lang="zh-CN" altLang="en-US" sz="2000">
                    <a:solidFill>
                      <a:schemeClr val="tx1"/>
                    </a:solidFill>
                    <a:latin typeface="Cambria Math" panose="02040503050406030204" charset="0"/>
                    <a:ea typeface="微软雅黑" panose="020B0503020204020204" pitchFamily="34" charset="-122"/>
                    <a:cs typeface="Cambria Math" panose="02040503050406030204" charset="0"/>
                    <a:sym typeface="+mn-ea"/>
                  </a:rPr>
                  <a:t>计算</a:t>
                </a:r>
                <a:r>
                  <a:rPr lang="zh-CN" altLang="en-US" sz="2000">
                    <a:solidFill>
                      <a:srgbClr val="C00000"/>
                    </a:solidFill>
                    <a:latin typeface="Cambria Math" panose="02040503050406030204" charset="0"/>
                    <a:ea typeface="微软雅黑" panose="020B0503020204020204" pitchFamily="34" charset="-122"/>
                    <a:cs typeface="Cambria Math" panose="02040503050406030204" charset="0"/>
                    <a:sym typeface="+mn-ea"/>
                  </a:rPr>
                  <a:t>交叉熵损失</a:t>
                </a:r>
                <a:r>
                  <a:rPr lang="zh-CN" altLang="en-US" sz="2000">
                    <a:solidFill>
                      <a:schemeClr val="tx1"/>
                    </a:solidFill>
                    <a:latin typeface="Cambria Math" panose="02040503050406030204" charset="0"/>
                    <a:ea typeface="微软雅黑" panose="020B0503020204020204" pitchFamily="34" charset="-122"/>
                    <a:cs typeface="Cambria Math" panose="02040503050406030204" charset="0"/>
                    <a:sym typeface="+mn-ea"/>
                  </a:rPr>
                  <a:t>进行优化。</a:t>
                </a:r>
                <a:endParaRPr lang="zh-CN" altLang="en-US" sz="2000">
                  <a:solidFill>
                    <a:schemeClr val="tx1"/>
                  </a:solidFill>
                  <a:latin typeface="Cambria Math" panose="02040503050406030204" charset="0"/>
                  <a:ea typeface="微软雅黑" panose="020B0503020204020204" pitchFamily="34" charset="-122"/>
                  <a:cs typeface="Cambria Math" panose="02040503050406030204" charset="0"/>
                </a:endParaRPr>
              </a:p>
              <a:p>
                <a:pPr indent="457200" algn="l" fontAlgn="auto">
                  <a:lnSpc>
                    <a:spcPct val="130000"/>
                  </a:lnSpc>
                </a:pPr>
                <a:endParaRPr lang="zh-CN" altLang="en-US" sz="2000">
                  <a:solidFill>
                    <a:schemeClr val="tx1"/>
                  </a:solidFill>
                  <a:latin typeface="Cambria Math" panose="02040503050406030204" charset="0"/>
                  <a:ea typeface="微软雅黑" panose="020B0503020204020204" pitchFamily="34" charset="-122"/>
                  <a:cs typeface="Cambria Math" panose="02040503050406030204" charset="0"/>
                </a:endParaRPr>
              </a:p>
              <a:p>
                <a:pPr indent="457200" algn="l" fontAlgn="auto">
                  <a:lnSpc>
                    <a:spcPct val="130000"/>
                  </a:lnSpc>
                </a:pP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8" name="矩形 7"/>
              <p:cNvSpPr>
                <a:spLocks noRot="1" noChangeAspect="1" noMove="1" noResize="1" noEditPoints="1" noAdjustHandles="1" noChangeArrowheads="1" noChangeShapeType="1" noTextEdit="1"/>
              </p:cNvSpPr>
              <p:nvPr>
                <p:custDataLst>
                  <p:tags r:id="rId9"/>
                </p:custDataLst>
              </p:nvPr>
            </p:nvSpPr>
            <p:spPr>
              <a:xfrm>
                <a:off x="-1270" y="5097780"/>
                <a:ext cx="6498590" cy="1431290"/>
              </a:xfrm>
              <a:prstGeom prst="rect">
                <a:avLst/>
              </a:prstGeom>
              <a:blipFill rotWithShape="1">
                <a:blip r:embed="rId10"/>
                <a:stretch>
                  <a:fillRect t="-38154" r="-1788" b="-38243"/>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719435" cy="6858000"/>
          </a:xfrm>
          <a:prstGeom prst="rect">
            <a:avLst/>
          </a:prstGeom>
          <a:noFill/>
          <a:ln w="9525">
            <a:noFill/>
          </a:ln>
        </p:spPr>
      </p:pic>
      <p:sp>
        <p:nvSpPr>
          <p:cNvPr id="3074" name="标题 3073"/>
          <p:cNvSpPr>
            <a:spLocks noGrp="1"/>
          </p:cNvSpPr>
          <p:nvPr>
            <p:ph type="title"/>
          </p:nvPr>
        </p:nvSpPr>
        <p:spPr>
          <a:xfrm>
            <a:off x="3289300" y="0"/>
            <a:ext cx="7429500" cy="810895"/>
          </a:xfrm>
        </p:spPr>
        <p:txBody>
          <a:bodyPr anchor="ctr" anchorCtr="0">
            <a:normAutofit/>
          </a:bodyPr>
          <a:p>
            <a:pPr marL="0" indent="0" algn="ctr">
              <a:buNone/>
            </a:pPr>
            <a:r>
              <a:rPr lang="en-US" altLang="zh-CN" dirty="0">
                <a:solidFill>
                  <a:schemeClr val="bg1"/>
                </a:solidFill>
              </a:rPr>
              <a:t>Dr.Mo</a:t>
            </a:r>
            <a:r>
              <a:rPr lang="zh-CN" altLang="en-US" dirty="0">
                <a:solidFill>
                  <a:schemeClr val="bg1"/>
                </a:solidFill>
              </a:rPr>
              <a:t>网络架构</a:t>
            </a:r>
            <a:endParaRPr lang="zh-CN" altLang="en-US"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45265" y="6549390"/>
            <a:ext cx="54673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22</a:t>
            </a:r>
            <a:endParaRPr lang="en-US" altLang="zh-CN">
              <a:latin typeface="+mn-ea"/>
            </a:endParaRPr>
          </a:p>
        </p:txBody>
      </p:sp>
      <p:sp>
        <p:nvSpPr>
          <p:cNvPr id="4" name="矩形 3"/>
          <p:cNvSpPr/>
          <p:nvPr/>
        </p:nvSpPr>
        <p:spPr>
          <a:xfrm>
            <a:off x="6539865" y="2596515"/>
            <a:ext cx="370205" cy="36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11092815" y="2666365"/>
            <a:ext cx="757555" cy="36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6" name="矩形 5"/>
              <p:cNvSpPr/>
              <p:nvPr>
                <p:custDataLst>
                  <p:tags r:id="rId2"/>
                </p:custDataLst>
              </p:nvPr>
            </p:nvSpPr>
            <p:spPr>
              <a:xfrm>
                <a:off x="-29845" y="1367155"/>
                <a:ext cx="7015480" cy="293560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30000"/>
                  </a:lnSpc>
                </a:pP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视频生成的整体框架如右图所示。</a:t>
                </a:r>
                <a:endPar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30000"/>
                  </a:lnSpc>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初始输入</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帧图片，通过</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MTN</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DSS</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网络</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得到</a:t>
                </a:r>
                <a14:m>
                  <m:oMath xmlns:m="http://schemas.openxmlformats.org/officeDocument/2006/math">
                    <m:sSup>
                      <m:s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e>
                      <m:sup>
                        <m:r>
                          <a:rPr lang="en-US" altLang="zh-CN" sz="2000" i="1">
                            <a:solidFill>
                              <a:schemeClr val="tx1"/>
                            </a:solidFill>
                            <a:latin typeface="Cambria Math" panose="02040503050406030204" charset="0"/>
                            <a:ea typeface="MS Mincho" charset="0"/>
                            <a:cs typeface="Cambria Math" panose="02040503050406030204" charset="0"/>
                          </a:rPr>
                          <m:t>∗</m:t>
                        </m:r>
                      </m:sup>
                    </m:sSup>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𝑀</m:t>
                        </m:r>
                      </m:e>
                      <m:sub>
                        <m:sSubSup>
                          <m:sSub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𝑧</m:t>
                            </m:r>
                          </m:e>
                          <m:sub>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sub>
                          <m:sup>
                            <m:r>
                              <a:rPr lang="en-US" altLang="zh-CN" sz="2000" i="1">
                                <a:solidFill>
                                  <a:schemeClr val="tx1"/>
                                </a:solidFill>
                                <a:latin typeface="Cambria Math" panose="02040503050406030204" charset="0"/>
                                <a:ea typeface="MS Mincho" charset="0"/>
                                <a:cs typeface="Cambria Math" panose="02040503050406030204" charset="0"/>
                              </a:rPr>
                              <m:t>∗</m:t>
                            </m:r>
                          </m:sup>
                        </m:sSubSup>
                      </m:sub>
                      <m:sup>
                        <m:r>
                          <a:rPr lang="en-US" altLang="zh-CN" sz="2000" i="1">
                            <a:solidFill>
                              <a:schemeClr val="tx1"/>
                            </a:solidFill>
                            <a:latin typeface="Cambria Math" panose="02040503050406030204" charset="0"/>
                            <a:ea typeface="MS Mincho" charset="0"/>
                            <a:cs typeface="Cambria Math" panose="02040503050406030204" charset="0"/>
                          </a:rPr>
                          <m:t>0</m:t>
                        </m:r>
                        <m:r>
                          <a:rPr lang="en-US" altLang="zh-CN" sz="2000" i="1">
                            <a:solidFill>
                              <a:schemeClr val="tx1"/>
                            </a:solidFill>
                            <a:latin typeface="Cambria Math" panose="02040503050406030204" charset="0"/>
                            <a:ea typeface="MS Mincho" charset="0"/>
                            <a:cs typeface="Cambria Math" panose="02040503050406030204" charset="0"/>
                          </a:rPr>
                          <m:t>,</m:t>
                        </m:r>
                        <m:r>
                          <a:rPr lang="en-US" altLang="zh-CN" sz="2000" i="1">
                            <a:solidFill>
                              <a:schemeClr val="tx1"/>
                            </a:solidFill>
                            <a:latin typeface="Cambria Math" panose="02040503050406030204" charset="0"/>
                            <a:ea typeface="MS Mincho" charset="0"/>
                            <a:cs typeface="Cambria Math" panose="02040503050406030204" charset="0"/>
                          </a:rPr>
                          <m:t>1</m:t>
                        </m:r>
                      </m:sup>
                    </m:sSubSup>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预测网络</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结合</a:t>
                </a:r>
                <a14:m>
                  <m:oMath xmlns:m="http://schemas.openxmlformats.org/officeDocument/2006/math">
                    <m:sSubSup>
                      <m:sSub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𝑀</m:t>
                        </m:r>
                      </m:e>
                      <m:sub>
                        <m:sSubSup>
                          <m:sSub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𝑧</m:t>
                            </m:r>
                          </m:e>
                          <m:sub>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sub>
                          <m:sup>
                            <m:r>
                              <a:rPr lang="en-US" altLang="zh-CN" sz="2000" i="1">
                                <a:solidFill>
                                  <a:schemeClr val="tx1"/>
                                </a:solidFill>
                                <a:latin typeface="Cambria Math" panose="02040503050406030204" charset="0"/>
                                <a:ea typeface="MS Mincho" charset="0"/>
                                <a:cs typeface="Cambria Math" panose="02040503050406030204" charset="0"/>
                              </a:rPr>
                              <m:t>∗</m:t>
                            </m:r>
                          </m:sup>
                        </m:sSubSup>
                      </m:sub>
                      <m:sup>
                        <m:r>
                          <a:rPr lang="en-US" altLang="zh-CN" sz="2000" i="1">
                            <a:solidFill>
                              <a:schemeClr val="tx1"/>
                            </a:solidFill>
                            <a:latin typeface="Cambria Math" panose="02040503050406030204" charset="0"/>
                            <a:ea typeface="MS Mincho" charset="0"/>
                            <a:cs typeface="Cambria Math" panose="02040503050406030204" charset="0"/>
                          </a:rPr>
                          <m:t>0</m:t>
                        </m:r>
                        <m:r>
                          <a:rPr lang="en-US" altLang="zh-CN" sz="2000" i="1">
                            <a:solidFill>
                              <a:schemeClr val="tx1"/>
                            </a:solidFill>
                            <a:latin typeface="Cambria Math" panose="02040503050406030204" charset="0"/>
                            <a:ea typeface="MS Mincho" charset="0"/>
                            <a:cs typeface="Cambria Math" panose="02040503050406030204" charset="0"/>
                          </a:rPr>
                          <m:t>,</m:t>
                        </m:r>
                        <m:r>
                          <a:rPr lang="en-US" altLang="zh-CN" sz="2000" i="1">
                            <a:solidFill>
                              <a:schemeClr val="tx1"/>
                            </a:solidFill>
                            <a:latin typeface="Cambria Math" panose="02040503050406030204" charset="0"/>
                            <a:ea typeface="MS Mincho" charset="0"/>
                            <a:cs typeface="Cambria Math" panose="02040503050406030204" charset="0"/>
                          </a:rPr>
                          <m:t>1</m:t>
                        </m:r>
                      </m:sup>
                    </m:sSubSup>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，输出</a:t>
                </a:r>
                <a14:m>
                  <m:oMath xmlns:m="http://schemas.openxmlformats.org/officeDocument/2006/math">
                    <m:sSubSup>
                      <m:sSub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SupPr>
                      <m:e>
                        <m:acc>
                          <m:acc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acc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𝑀</m:t>
                            </m:r>
                          </m:e>
                        </m:acc>
                      </m:e>
                      <m:sub>
                        <m:sSubSup>
                          <m:sSub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𝑧</m:t>
                            </m:r>
                          </m:e>
                          <m:sub>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sub>
                          <m:sup>
                            <m:r>
                              <a:rPr lang="en-US" altLang="zh-CN" sz="2000" i="1">
                                <a:solidFill>
                                  <a:schemeClr val="tx1"/>
                                </a:solidFill>
                                <a:latin typeface="Cambria Math" panose="02040503050406030204" charset="0"/>
                                <a:ea typeface="MS Mincho" charset="0"/>
                                <a:cs typeface="Cambria Math" panose="02040503050406030204" charset="0"/>
                              </a:rPr>
                              <m:t>∗</m:t>
                            </m:r>
                          </m:sup>
                        </m:sSubSup>
                      </m:sub>
                      <m:sup>
                        <m:r>
                          <a:rPr lang="en-US" altLang="zh-CN" sz="2000" i="1">
                            <a:solidFill>
                              <a:schemeClr val="tx1"/>
                            </a:solidFill>
                            <a:latin typeface="Cambria Math" panose="02040503050406030204" charset="0"/>
                            <a:ea typeface="MS Mincho" charset="0"/>
                            <a:cs typeface="Cambria Math" panose="02040503050406030204" charset="0"/>
                          </a:rPr>
                          <m:t>1</m:t>
                        </m:r>
                        <m:r>
                          <a:rPr lang="en-US" altLang="zh-CN" sz="2000" i="1">
                            <a:solidFill>
                              <a:schemeClr val="tx1"/>
                            </a:solidFill>
                            <a:latin typeface="Cambria Math" panose="02040503050406030204" charset="0"/>
                            <a:ea typeface="MS Mincho" charset="0"/>
                            <a:cs typeface="Cambria Math" panose="02040503050406030204" charset="0"/>
                          </a:rPr>
                          <m:t>,</m:t>
                        </m:r>
                        <m:r>
                          <a:rPr lang="en-US" altLang="zh-CN" sz="2000" i="1">
                            <a:solidFill>
                              <a:schemeClr val="tx1"/>
                            </a:solidFill>
                            <a:latin typeface="Cambria Math" panose="02040503050406030204" charset="0"/>
                            <a:ea typeface="MS Mincho" charset="0"/>
                            <a:cs typeface="Cambria Math" panose="02040503050406030204" charset="0"/>
                          </a:rPr>
                          <m:t>2</m:t>
                        </m:r>
                      </m:sup>
                    </m:sSubSup>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，从而得到</a:t>
                </a:r>
                <a14:m>
                  <m:oMath xmlns:m="http://schemas.openxmlformats.org/officeDocument/2006/math">
                    <m:sSubSup>
                      <m:sSub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𝑧</m:t>
                        </m:r>
                      </m:e>
                      <m:sub>
                        <m:sSup>
                          <m:s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e>
                          <m:sup>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m:t>
                            </m:r>
                          </m:sup>
                        </m:sSup>
                      </m:sub>
                      <m:sup>
                        <m:r>
                          <a:rPr lang="en-US" altLang="zh-CN" sz="2000" i="1">
                            <a:solidFill>
                              <a:schemeClr val="tx1"/>
                            </a:solidFill>
                            <a:latin typeface="Cambria Math" panose="02040503050406030204" charset="0"/>
                            <a:ea typeface="MS Mincho" charset="0"/>
                            <a:cs typeface="Cambria Math" panose="02040503050406030204" charset="0"/>
                          </a:rPr>
                          <m:t>2</m:t>
                        </m:r>
                      </m:sup>
                    </m:sSubSup>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，然后进行</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Denoise</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过程。通过不断预测后面帧和前面帧的代理矩阵，就可以不断生成图片，从而得到一段视频。</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6" name="矩形 5"/>
              <p:cNvSpPr>
                <a:spLocks noRot="1" noChangeAspect="1" noMove="1" noResize="1" noEditPoints="1" noAdjustHandles="1" noChangeArrowheads="1" noChangeShapeType="1" noTextEdit="1"/>
              </p:cNvSpPr>
              <p:nvPr>
                <p:custDataLst>
                  <p:tags r:id="rId3"/>
                </p:custDataLst>
              </p:nvPr>
            </p:nvSpPr>
            <p:spPr>
              <a:xfrm>
                <a:off x="-29845" y="1367155"/>
                <a:ext cx="7015480" cy="2935605"/>
              </a:xfrm>
              <a:prstGeom prst="rect">
                <a:avLst/>
              </a:prstGeom>
              <a:blipFill rotWithShape="1">
                <a:blip r:embed="rId4"/>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8" name="图片 7"/>
          <p:cNvPicPr>
            <a:picLocks noChangeAspect="1"/>
          </p:cNvPicPr>
          <p:nvPr/>
        </p:nvPicPr>
        <p:blipFill>
          <a:blip r:embed="rId5"/>
          <a:stretch>
            <a:fillRect/>
          </a:stretch>
        </p:blipFill>
        <p:spPr>
          <a:xfrm>
            <a:off x="7071360" y="912495"/>
            <a:ext cx="4849495" cy="5467985"/>
          </a:xfrm>
          <a:prstGeom prst="rect">
            <a:avLst/>
          </a:prstGeom>
        </p:spPr>
      </p:pic>
      <p:sp>
        <p:nvSpPr>
          <p:cNvPr id="9" name="文本框 8"/>
          <p:cNvSpPr txBox="1"/>
          <p:nvPr/>
        </p:nvSpPr>
        <p:spPr>
          <a:xfrm>
            <a:off x="-2540" y="997585"/>
            <a:ext cx="7010400" cy="650875"/>
          </a:xfrm>
          <a:prstGeom prst="rect">
            <a:avLst/>
          </a:prstGeom>
          <a:noFill/>
        </p:spPr>
        <p:txBody>
          <a:bodyPr wrap="square" rtlCol="0" anchor="t">
            <a:spAutoFit/>
          </a:bodyPr>
          <a:p>
            <a:pPr indent="457200" algn="just" hangingPunct="0">
              <a:lnSpc>
                <a:spcPct val="130000"/>
              </a:lnSpc>
            </a:pPr>
            <a:r>
              <a:rPr lang="zh-CN" altLang="en-US" sz="2800" b="1" dirty="0">
                <a:latin typeface="微软雅黑" panose="020B0503020204020204" pitchFamily="34" charset="-122"/>
                <a:ea typeface="微软雅黑" panose="020B0503020204020204" pitchFamily="34" charset="-122"/>
                <a:sym typeface="+mn-ea"/>
              </a:rPr>
              <a:t>视频生成的整体过程</a:t>
            </a:r>
            <a:r>
              <a:rPr lang="en-US" sz="2800" b="1" dirty="0">
                <a:latin typeface="微软雅黑" panose="020B0503020204020204" pitchFamily="34" charset="-122"/>
                <a:ea typeface="微软雅黑" panose="020B0503020204020204" pitchFamily="34" charset="-122"/>
                <a:sym typeface="+mn-ea"/>
              </a:rPr>
              <a:t>:</a:t>
            </a:r>
            <a:endParaRPr lang="en-US" altLang="en-US" sz="2800" b="1" spc="100" dirty="0">
              <a:solidFill>
                <a:schemeClr val="accent4">
                  <a:lumMod val="20000"/>
                  <a:lumOff val="8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50267" y="2523918"/>
            <a:ext cx="6252528" cy="1899920"/>
            <a:chOff x="1397952" y="924560"/>
            <a:chExt cx="6252528" cy="1899920"/>
          </a:xfrm>
        </p:grpSpPr>
        <p:sp>
          <p:nvSpPr>
            <p:cNvPr id="23" name="文本框 22"/>
            <p:cNvSpPr txBox="1"/>
            <p:nvPr/>
          </p:nvSpPr>
          <p:spPr>
            <a:xfrm>
              <a:off x="1397952" y="924560"/>
              <a:ext cx="577215" cy="1170940"/>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4</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1979933" y="1377240"/>
              <a:ext cx="1567180" cy="570865"/>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Four</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矩形 1"/>
          <p:cNvSpPr/>
          <p:nvPr/>
        </p:nvSpPr>
        <p:spPr>
          <a:xfrm>
            <a:off x="11713845" y="6546215"/>
            <a:ext cx="478155"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23</a:t>
            </a:r>
            <a:endParaRPr lang="en-US" altLang="zh-CN">
              <a:latin typeface="+mn-ea"/>
            </a:endParaRPr>
          </a:p>
        </p:txBody>
      </p:sp>
      <p:sp>
        <p:nvSpPr>
          <p:cNvPr id="3" name="文本框 2"/>
          <p:cNvSpPr txBox="1"/>
          <p:nvPr/>
        </p:nvSpPr>
        <p:spPr>
          <a:xfrm>
            <a:off x="1171575" y="3532298"/>
            <a:ext cx="6130925" cy="891540"/>
          </a:xfrm>
          <a:prstGeom prst="rect">
            <a:avLst/>
          </a:prstGeom>
          <a:noFill/>
        </p:spPr>
        <p:txBody>
          <a:bodyPr wrap="square" rtlCol="0">
            <a:spAutoFit/>
          </a:bodyPr>
          <a:p>
            <a:pPr algn="just" hangingPunct="0">
              <a:lnSpc>
                <a:spcPct val="130000"/>
              </a:lnSpc>
            </a:pPr>
            <a:r>
              <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结果展示</a:t>
            </a:r>
            <a:endParaRPr lang="en-US" altLang="zh-CN" sz="4000" b="1" spc="100" baseline="30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719435" cy="6858000"/>
          </a:xfrm>
          <a:prstGeom prst="rect">
            <a:avLst/>
          </a:prstGeom>
          <a:noFill/>
          <a:ln w="9525">
            <a:noFill/>
          </a:ln>
        </p:spPr>
      </p:pic>
      <p:sp>
        <p:nvSpPr>
          <p:cNvPr id="3074" name="标题 3073"/>
          <p:cNvSpPr>
            <a:spLocks noGrp="1"/>
          </p:cNvSpPr>
          <p:nvPr>
            <p:ph type="title"/>
          </p:nvPr>
        </p:nvSpPr>
        <p:spPr>
          <a:xfrm>
            <a:off x="3299460" y="0"/>
            <a:ext cx="7419340" cy="810895"/>
          </a:xfrm>
        </p:spPr>
        <p:txBody>
          <a:bodyPr anchor="ctr" anchorCtr="0">
            <a:normAutofit/>
          </a:bodyPr>
          <a:p>
            <a:pPr marL="0" indent="0" algn="ctr">
              <a:buNone/>
            </a:pPr>
            <a:r>
              <a:rPr lang="zh-CN" dirty="0">
                <a:solidFill>
                  <a:schemeClr val="bg1"/>
                </a:solidFill>
              </a:rPr>
              <a:t>基本参数</a:t>
            </a:r>
            <a:endParaRPr lang="zh-CN"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80825" y="6549390"/>
            <a:ext cx="51117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24</a:t>
            </a:r>
            <a:endParaRPr lang="en-US" altLang="zh-CN">
              <a:latin typeface="+mn-ea"/>
            </a:endParaRPr>
          </a:p>
        </p:txBody>
      </p:sp>
      <p:sp>
        <p:nvSpPr>
          <p:cNvPr id="7" name="矩形 6"/>
          <p:cNvSpPr/>
          <p:nvPr>
            <p:custDataLst>
              <p:tags r:id="rId2"/>
            </p:custDataLst>
          </p:nvPr>
        </p:nvSpPr>
        <p:spPr>
          <a:xfrm>
            <a:off x="0" y="4700905"/>
            <a:ext cx="6455410" cy="15214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11092815" y="2666365"/>
            <a:ext cx="757555" cy="36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3"/>
          <a:stretch>
            <a:fillRect/>
          </a:stretch>
        </p:blipFill>
        <p:spPr>
          <a:xfrm>
            <a:off x="1438910" y="804545"/>
            <a:ext cx="8410575" cy="57435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719435" cy="6858000"/>
          </a:xfrm>
          <a:prstGeom prst="rect">
            <a:avLst/>
          </a:prstGeom>
          <a:noFill/>
          <a:ln w="9525">
            <a:noFill/>
          </a:ln>
        </p:spPr>
      </p:pic>
      <p:sp>
        <p:nvSpPr>
          <p:cNvPr id="3074" name="标题 3073"/>
          <p:cNvSpPr>
            <a:spLocks noGrp="1"/>
          </p:cNvSpPr>
          <p:nvPr>
            <p:ph type="title"/>
          </p:nvPr>
        </p:nvSpPr>
        <p:spPr>
          <a:xfrm>
            <a:off x="3289300" y="0"/>
            <a:ext cx="7429500" cy="810895"/>
          </a:xfrm>
        </p:spPr>
        <p:txBody>
          <a:bodyPr anchor="ctr" anchorCtr="0">
            <a:normAutofit/>
          </a:bodyPr>
          <a:p>
            <a:pPr marL="0" indent="0" algn="ctr">
              <a:buNone/>
            </a:pPr>
            <a:r>
              <a:rPr lang="zh-CN" dirty="0">
                <a:solidFill>
                  <a:schemeClr val="bg1"/>
                </a:solidFill>
              </a:rPr>
              <a:t>实验结果</a:t>
            </a:r>
            <a:endParaRPr lang="zh-CN"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31930" y="6549390"/>
            <a:ext cx="560070"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25</a:t>
            </a:r>
            <a:endParaRPr lang="en-US" altLang="zh-CN">
              <a:latin typeface="+mn-ea"/>
            </a:endParaRPr>
          </a:p>
        </p:txBody>
      </p:sp>
      <p:sp>
        <p:nvSpPr>
          <p:cNvPr id="7" name="矩形 6"/>
          <p:cNvSpPr/>
          <p:nvPr>
            <p:custDataLst>
              <p:tags r:id="rId2"/>
            </p:custDataLst>
          </p:nvPr>
        </p:nvSpPr>
        <p:spPr>
          <a:xfrm>
            <a:off x="0" y="4700905"/>
            <a:ext cx="6455410" cy="15214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11092815" y="2666365"/>
            <a:ext cx="757555" cy="36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 name="直接箭头连接符 5"/>
          <p:cNvCxnSpPr/>
          <p:nvPr/>
        </p:nvCxnSpPr>
        <p:spPr>
          <a:xfrm flipV="1">
            <a:off x="7776210" y="2250440"/>
            <a:ext cx="1641475" cy="11430"/>
          </a:xfrm>
          <a:prstGeom prst="straightConnector1">
            <a:avLst/>
          </a:prstGeom>
          <a:ln w="28575" cmpd="sng">
            <a:solidFill>
              <a:schemeClr val="tx1"/>
            </a:solidFill>
            <a:prstDash val="solid"/>
            <a:tailEnd type="arrow"/>
          </a:ln>
        </p:spPr>
        <p:style>
          <a:lnRef idx="2">
            <a:schemeClr val="accent1"/>
          </a:lnRef>
          <a:fillRef idx="0">
            <a:srgbClr val="FFFFFF"/>
          </a:fillRef>
          <a:effectRef idx="0">
            <a:srgbClr val="FFFFFF"/>
          </a:effectRef>
          <a:fontRef idx="minor">
            <a:schemeClr val="tx1"/>
          </a:fontRef>
        </p:style>
      </p:cxnSp>
      <p:pic>
        <p:nvPicPr>
          <p:cNvPr id="2" name="图片 1"/>
          <p:cNvPicPr>
            <a:picLocks noChangeAspect="1"/>
          </p:cNvPicPr>
          <p:nvPr/>
        </p:nvPicPr>
        <p:blipFill>
          <a:blip r:embed="rId3"/>
          <a:stretch>
            <a:fillRect/>
          </a:stretch>
        </p:blipFill>
        <p:spPr>
          <a:xfrm>
            <a:off x="513080" y="2020570"/>
            <a:ext cx="10897870" cy="3089275"/>
          </a:xfrm>
          <a:prstGeom prst="rect">
            <a:avLst/>
          </a:prstGeom>
        </p:spPr>
      </p:pic>
      <p:sp>
        <p:nvSpPr>
          <p:cNvPr id="15" name="矩形 14"/>
          <p:cNvSpPr/>
          <p:nvPr>
            <p:custDataLst>
              <p:tags r:id="rId4"/>
            </p:custDataLst>
          </p:nvPr>
        </p:nvSpPr>
        <p:spPr>
          <a:xfrm>
            <a:off x="0" y="810895"/>
            <a:ext cx="11924030" cy="13493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文章与最近几篇相关工作进行了比较，包括</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Latent-Shift</a:t>
            </a:r>
            <a:r>
              <a:rPr lang="en-US" altLang="zh-CN" sz="2000" baseline="30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SimDA</a:t>
            </a:r>
            <a:r>
              <a:rPr lang="en-US" altLang="zh-CN" sz="2000" baseline="30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UCF-101</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MSR-VTT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视频数据集，生成</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16*512*512</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的视频帧。</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标题 2049"/>
          <p:cNvSpPr>
            <a:spLocks noGrp="1"/>
          </p:cNvSpPr>
          <p:nvPr/>
        </p:nvSpPr>
        <p:spPr>
          <a:xfrm rot="10800000" flipV="1">
            <a:off x="635" y="5307965"/>
            <a:ext cx="12191365" cy="123698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hangingPunct="0">
              <a:lnSpc>
                <a:spcPts val="2500"/>
              </a:lnSpc>
            </a:pPr>
            <a:r>
              <a:rPr lang="en-US" sz="2000" kern="1200" baseline="0" dirty="0">
                <a:solidFill>
                  <a:schemeClr val="tx1"/>
                </a:solidFill>
                <a:latin typeface="微软雅黑" panose="020B0503020204020204" pitchFamily="34" charset="-122"/>
                <a:ea typeface="微软雅黑" panose="020B0503020204020204" pitchFamily="34" charset="-122"/>
                <a:cs typeface="Times New Roman" panose="02020603050405020304" charset="0"/>
              </a:rPr>
              <a:t>[4]</a:t>
            </a:r>
            <a:r>
              <a:rPr lang="zh-CN" altLang="en-US" sz="2000" spc="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charset="0"/>
                <a:sym typeface="Arial" panose="020B0604020202020204" pitchFamily="34" charset="0"/>
              </a:rPr>
              <a:t>An, Jie et al. "Latent-Shift: Latent Diffusion with Temporal Shift for Efficient Text-to-Video Generation.",CoRR abs/2304.08477 (2023)</a:t>
            </a:r>
            <a:endParaRPr lang="zh-CN" altLang="en-US" sz="2000" spc="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charset="0"/>
              <a:sym typeface="Arial" panose="020B0604020202020204" pitchFamily="34" charset="0"/>
            </a:endParaRPr>
          </a:p>
          <a:p>
            <a:pPr algn="l" hangingPunct="0">
              <a:lnSpc>
                <a:spcPts val="2500"/>
              </a:lnSpc>
            </a:pPr>
            <a:r>
              <a:rPr lang="en-US" altLang="zh-CN" sz="2000" spc="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charset="0"/>
                <a:sym typeface="Arial" panose="020B0604020202020204" pitchFamily="34" charset="0"/>
              </a:rPr>
              <a:t>[5]Zhang, Xing et al. "SimDA: Simple Diffusion Adapter for Efficient Video Generation",arXiv (Cornell University) (2023)</a:t>
            </a:r>
            <a:endParaRPr lang="en-US" altLang="zh-CN" sz="2000" spc="100" dirty="0">
              <a:solidFill>
                <a:schemeClr val="tx1">
                  <a:lumMod val="85000"/>
                  <a:lumOff val="15000"/>
                </a:schemeClr>
              </a:solidFill>
              <a:latin typeface="微软雅黑" panose="020B0503020204020204" pitchFamily="34" charset="-122"/>
              <a:ea typeface="微软雅黑" panose="020B0503020204020204" pitchFamily="34" charset="-122"/>
              <a:cs typeface="Times New Roman" panose="02020603050405020304" charset="0"/>
              <a:sym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719435" cy="6858000"/>
          </a:xfrm>
          <a:prstGeom prst="rect">
            <a:avLst/>
          </a:prstGeom>
          <a:noFill/>
          <a:ln w="9525">
            <a:noFill/>
          </a:ln>
        </p:spPr>
      </p:pic>
      <p:sp>
        <p:nvSpPr>
          <p:cNvPr id="3074" name="标题 3073"/>
          <p:cNvSpPr>
            <a:spLocks noGrp="1"/>
          </p:cNvSpPr>
          <p:nvPr>
            <p:ph type="title"/>
          </p:nvPr>
        </p:nvSpPr>
        <p:spPr>
          <a:xfrm>
            <a:off x="3299460" y="0"/>
            <a:ext cx="7418705" cy="810895"/>
          </a:xfrm>
        </p:spPr>
        <p:txBody>
          <a:bodyPr anchor="ctr" anchorCtr="0">
            <a:normAutofit/>
          </a:bodyPr>
          <a:p>
            <a:pPr marL="0" indent="0" algn="ctr">
              <a:buNone/>
            </a:pPr>
            <a:r>
              <a:rPr lang="zh-CN" dirty="0">
                <a:solidFill>
                  <a:schemeClr val="bg1"/>
                </a:solidFill>
              </a:rPr>
              <a:t>实验结果</a:t>
            </a:r>
            <a:endParaRPr lang="zh-CN"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59235" y="6549390"/>
            <a:ext cx="53276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26</a:t>
            </a:r>
            <a:endParaRPr lang="en-US" altLang="zh-CN">
              <a:latin typeface="+mn-ea"/>
            </a:endParaRPr>
          </a:p>
        </p:txBody>
      </p:sp>
      <p:sp>
        <p:nvSpPr>
          <p:cNvPr id="7" name="矩形 6"/>
          <p:cNvSpPr/>
          <p:nvPr>
            <p:custDataLst>
              <p:tags r:id="rId2"/>
            </p:custDataLst>
          </p:nvPr>
        </p:nvSpPr>
        <p:spPr>
          <a:xfrm>
            <a:off x="0" y="4700905"/>
            <a:ext cx="6455410" cy="152146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11092815" y="2666365"/>
            <a:ext cx="757555" cy="36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custDataLst>
              <p:tags r:id="rId3"/>
            </p:custDataLst>
          </p:nvPr>
        </p:nvSpPr>
        <p:spPr>
          <a:xfrm>
            <a:off x="0" y="810895"/>
            <a:ext cx="11924030" cy="66802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en-US" altLang="zh-CN"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种架构生成视频帧的对比</a:t>
            </a:r>
            <a:r>
              <a:rPr lang="zh-CN" altLang="en-US"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635" y="1623060"/>
            <a:ext cx="12331700" cy="41103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718165" cy="6858000"/>
          </a:xfrm>
          <a:prstGeom prst="rect">
            <a:avLst/>
          </a:prstGeom>
          <a:noFill/>
          <a:ln w="9525">
            <a:noFill/>
          </a:ln>
        </p:spPr>
      </p:pic>
      <p:sp>
        <p:nvSpPr>
          <p:cNvPr id="3074" name="标题 3073"/>
          <p:cNvSpPr>
            <a:spLocks noGrp="1"/>
          </p:cNvSpPr>
          <p:nvPr>
            <p:ph type="title"/>
          </p:nvPr>
        </p:nvSpPr>
        <p:spPr>
          <a:xfrm>
            <a:off x="3299460" y="0"/>
            <a:ext cx="7417435" cy="810895"/>
          </a:xfrm>
        </p:spPr>
        <p:txBody>
          <a:bodyPr anchor="ctr" anchorCtr="0">
            <a:normAutofit/>
          </a:bodyPr>
          <a:p>
            <a:pPr marL="0" indent="0" algn="ctr">
              <a:buNone/>
            </a:pPr>
            <a:r>
              <a:rPr lang="zh-CN" dirty="0">
                <a:solidFill>
                  <a:schemeClr val="bg1"/>
                </a:solidFill>
              </a:rPr>
              <a:t>实验结果</a:t>
            </a:r>
            <a:endParaRPr lang="zh-CN"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659235" y="6549390"/>
            <a:ext cx="53276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27</a:t>
            </a:r>
            <a:endParaRPr lang="en-US" altLang="zh-CN">
              <a:latin typeface="+mn-ea"/>
            </a:endParaRPr>
          </a:p>
        </p:txBody>
      </p:sp>
      <p:sp>
        <p:nvSpPr>
          <p:cNvPr id="5" name="矩形 4"/>
          <p:cNvSpPr/>
          <p:nvPr/>
        </p:nvSpPr>
        <p:spPr>
          <a:xfrm>
            <a:off x="11092815" y="2666365"/>
            <a:ext cx="757555" cy="36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10" name="矩形 9"/>
              <p:cNvSpPr/>
              <p:nvPr>
                <p:custDataLst>
                  <p:tags r:id="rId2"/>
                </p:custDataLst>
              </p:nvPr>
            </p:nvSpPr>
            <p:spPr>
              <a:xfrm>
                <a:off x="0" y="810895"/>
                <a:ext cx="11924030" cy="66802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zh-CN"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不同的</a:t>
                </a:r>
                <a14:m>
                  <m:oMath xmlns:m="http://schemas.openxmlformats.org/officeDocument/2006/math">
                    <m:sSup>
                      <m:sSupPr>
                        <m:ctrlPr>
                          <a:rPr lang="en-US" altLang="zh-CN" sz="2800" b="1" i="1">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800" b="1" i="1">
                            <a:solidFill>
                              <a:schemeClr val="tx1"/>
                            </a:solidFill>
                            <a:latin typeface="Cambria Math" panose="02040503050406030204" charset="0"/>
                            <a:ea typeface="微软雅黑" panose="020B0503020204020204" pitchFamily="34" charset="-122"/>
                            <a:cs typeface="Cambria Math" panose="02040503050406030204" charset="0"/>
                          </a:rPr>
                          <m:t>𝒕</m:t>
                        </m:r>
                      </m:e>
                      <m:sup>
                        <m:r>
                          <a:rPr lang="en-US" altLang="zh-CN" sz="2800" b="1" i="1">
                            <a:solidFill>
                              <a:schemeClr val="tx1"/>
                            </a:solidFill>
                            <a:latin typeface="Cambria Math" panose="02040503050406030204" charset="0"/>
                            <a:ea typeface="MS Mincho" charset="0"/>
                            <a:cs typeface="Cambria Math" panose="02040503050406030204" charset="0"/>
                          </a:rPr>
                          <m:t>∗</m:t>
                        </m:r>
                      </m:sup>
                    </m:sSup>
                  </m:oMath>
                </a14:m>
                <a:r>
                  <a:rPr lang="zh-CN" altLang="en-US"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对结果的影响：</a:t>
                </a:r>
                <a:endParaRPr lang="zh-CN" altLang="en-US"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0" name="矩形 9"/>
              <p:cNvSpPr>
                <a:spLocks noRot="1" noChangeAspect="1" noMove="1" noResize="1" noEditPoints="1" noAdjustHandles="1" noChangeArrowheads="1" noChangeShapeType="1" noTextEdit="1"/>
              </p:cNvSpPr>
              <p:nvPr>
                <p:custDataLst>
                  <p:tags r:id="rId3"/>
                </p:custDataLst>
              </p:nvPr>
            </p:nvSpPr>
            <p:spPr>
              <a:xfrm>
                <a:off x="0" y="810895"/>
                <a:ext cx="11924030" cy="668020"/>
              </a:xfrm>
              <a:prstGeom prst="rect">
                <a:avLst/>
              </a:prstGeom>
              <a:blipFill rotWithShape="1">
                <a:blip r:embed="rId4"/>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565785" y="1424940"/>
            <a:ext cx="13329920" cy="3549650"/>
          </a:xfrm>
          <a:prstGeom prst="rect">
            <a:avLst/>
          </a:prstGeom>
        </p:spPr>
      </p:pic>
      <p:sp>
        <p:nvSpPr>
          <p:cNvPr id="3" name="矩形 2"/>
          <p:cNvSpPr/>
          <p:nvPr>
            <p:custDataLst>
              <p:tags r:id="rId6"/>
            </p:custDataLst>
          </p:nvPr>
        </p:nvSpPr>
        <p:spPr>
          <a:xfrm>
            <a:off x="0" y="4772660"/>
            <a:ext cx="11924030" cy="173482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左图展示了一个低运动一致性的视频，DSS预测步骤381是最优的。步骤381和200的结果表明，在步骤200，细节信息明显丢失；相反，右图显示的是高动作一致性的视频。在这里，DSS认为步骤237是最优的。第237步的结果令人满意，而第400步的结果则不太理想，因为运动信息的学习不足。</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50267" y="2523918"/>
            <a:ext cx="6252528" cy="1899920"/>
            <a:chOff x="1397952" y="924560"/>
            <a:chExt cx="6252528" cy="1899920"/>
          </a:xfrm>
        </p:grpSpPr>
        <p:sp>
          <p:nvSpPr>
            <p:cNvPr id="23" name="文本框 22"/>
            <p:cNvSpPr txBox="1"/>
            <p:nvPr/>
          </p:nvSpPr>
          <p:spPr>
            <a:xfrm>
              <a:off x="1397952" y="924560"/>
              <a:ext cx="577215" cy="1170940"/>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5</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2005332" y="1377240"/>
              <a:ext cx="1516380" cy="570865"/>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Five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矩形 1"/>
          <p:cNvSpPr/>
          <p:nvPr/>
        </p:nvSpPr>
        <p:spPr>
          <a:xfrm>
            <a:off x="11713845" y="6546215"/>
            <a:ext cx="478155"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28</a:t>
            </a:r>
            <a:endParaRPr lang="en-US" altLang="zh-CN">
              <a:latin typeface="+mn-ea"/>
            </a:endParaRPr>
          </a:p>
        </p:txBody>
      </p:sp>
      <p:sp>
        <p:nvSpPr>
          <p:cNvPr id="3" name="文本框 2"/>
          <p:cNvSpPr txBox="1"/>
          <p:nvPr/>
        </p:nvSpPr>
        <p:spPr>
          <a:xfrm>
            <a:off x="1171575" y="3532298"/>
            <a:ext cx="6130925" cy="891540"/>
          </a:xfrm>
          <a:prstGeom prst="rect">
            <a:avLst/>
          </a:prstGeom>
          <a:noFill/>
        </p:spPr>
        <p:txBody>
          <a:bodyPr wrap="square" rtlCol="0">
            <a:spAutoFit/>
          </a:bodyPr>
          <a:p>
            <a:pPr algn="just" hangingPunct="0">
              <a:lnSpc>
                <a:spcPct val="130000"/>
              </a:lnSpc>
            </a:pPr>
            <a:r>
              <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总结和思考</a:t>
            </a:r>
            <a:endParaRPr lang="en-US" altLang="zh-CN" sz="4000" b="1" spc="100" baseline="30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635" y="-10160"/>
            <a:ext cx="10718800" cy="6858000"/>
          </a:xfrm>
          <a:prstGeom prst="rect">
            <a:avLst/>
          </a:prstGeom>
          <a:noFill/>
          <a:ln w="9525">
            <a:noFill/>
          </a:ln>
        </p:spPr>
      </p:pic>
      <p:sp>
        <p:nvSpPr>
          <p:cNvPr id="3074" name="标题 3073"/>
          <p:cNvSpPr>
            <a:spLocks noGrp="1"/>
          </p:cNvSpPr>
          <p:nvPr>
            <p:ph type="title"/>
          </p:nvPr>
        </p:nvSpPr>
        <p:spPr>
          <a:xfrm>
            <a:off x="3299460" y="0"/>
            <a:ext cx="7418705" cy="810895"/>
          </a:xfrm>
        </p:spPr>
        <p:txBody>
          <a:bodyPr anchor="ctr" anchorCtr="0">
            <a:normAutofit/>
          </a:bodyPr>
          <a:p>
            <a:pPr marL="0" indent="0" algn="ctr">
              <a:buNone/>
            </a:pPr>
            <a:r>
              <a:rPr lang="zh-CN" dirty="0">
                <a:solidFill>
                  <a:schemeClr val="bg1"/>
                </a:solidFill>
              </a:rPr>
              <a:t>总结和思考</a:t>
            </a:r>
            <a:endParaRPr lang="en-US" altLang="zh-CN"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708765" y="6549390"/>
            <a:ext cx="483235" cy="298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29</a:t>
            </a:r>
            <a:endParaRPr lang="en-US" altLang="zh-CN">
              <a:latin typeface="+mn-ea"/>
            </a:endParaRPr>
          </a:p>
        </p:txBody>
      </p:sp>
      <p:sp>
        <p:nvSpPr>
          <p:cNvPr id="5" name="矩形 4"/>
          <p:cNvSpPr/>
          <p:nvPr/>
        </p:nvSpPr>
        <p:spPr>
          <a:xfrm>
            <a:off x="11092815" y="2666365"/>
            <a:ext cx="757555" cy="369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custDataLst>
              <p:tags r:id="rId2"/>
            </p:custDataLst>
          </p:nvPr>
        </p:nvSpPr>
        <p:spPr>
          <a:xfrm>
            <a:off x="0" y="810895"/>
            <a:ext cx="11924030" cy="66802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zh-CN"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总结：</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custDataLst>
              <p:tags r:id="rId3"/>
            </p:custDataLst>
          </p:nvPr>
        </p:nvSpPr>
        <p:spPr>
          <a:xfrm>
            <a:off x="-635" y="1537970"/>
            <a:ext cx="11924030" cy="16637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介绍了扩散模型的原理和工作过程，以及扩散复用运动架构</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(Dr.Mo)</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Denoising Reuse</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这篇论文灵感来自于一个发现</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帧间运动特征在大部分扩散过程中保持一致，因此可以重复使用部分去噪过程，从而减少计算开销加快视频生成，评估表明Dr. Mo将视频生成速度比Latent</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shift提高了4倍，比SimDA提高了1.5倍，对将来具有复杂运动转换的视觉丰富特征的视频生成起到了促进作用。</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custDataLst>
              <p:tags r:id="rId4"/>
            </p:custDataLst>
          </p:nvPr>
        </p:nvSpPr>
        <p:spPr>
          <a:xfrm>
            <a:off x="-635" y="3625215"/>
            <a:ext cx="11924030" cy="66802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50000"/>
              </a:lnSpc>
            </a:pPr>
            <a:r>
              <a:rPr lang="zh-CN" sz="28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思考：</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矩形 8"/>
              <p:cNvSpPr/>
              <p:nvPr>
                <p:custDataLst>
                  <p:tags r:id="rId5"/>
                </p:custDataLst>
              </p:nvPr>
            </p:nvSpPr>
            <p:spPr>
              <a:xfrm>
                <a:off x="-635" y="4288790"/>
                <a:ext cx="11924030" cy="223202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30000"/>
                  </a:lnSpc>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1.Denoising Reuse</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思想怎么用于电磁地图生成？</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30000"/>
                  </a:lnSpc>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改进</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Denoising Reuse</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中的部分架构？</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457200" algn="l" fontAlgn="auto">
                  <a:lnSpc>
                    <a:spcPct val="130000"/>
                  </a:lnSpc>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3.U-Net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中间块的选取，整体使用的是第一帧和第二帧计算得到</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14:m>
                  <m:oMath xmlns:m="http://schemas.openxmlformats.org/officeDocument/2006/math">
                    <m:sSup>
                      <m:sSup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p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𝑡</m:t>
                        </m:r>
                      </m:e>
                      <m:sup>
                        <m:r>
                          <a:rPr lang="en-US" altLang="zh-CN" sz="2000" i="1">
                            <a:solidFill>
                              <a:schemeClr val="tx1"/>
                            </a:solidFill>
                            <a:latin typeface="Cambria Math" panose="02040503050406030204" charset="0"/>
                            <a:ea typeface="MS Mincho" charset="0"/>
                            <a:cs typeface="Cambria Math" panose="02040503050406030204" charset="0"/>
                          </a:rPr>
                          <m:t>∗</m:t>
                        </m:r>
                      </m:sup>
                    </m:sSup>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，能不能在预测模块里面学习一个</a:t>
                </a:r>
                <a14:m>
                  <m:oMath xmlns:m="http://schemas.openxmlformats.org/officeDocument/2006/math">
                    <m:sSup>
                      <m:sSupPr>
                        <m:ctrlP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m:ctrlPr>
                      </m:sSupPr>
                      <m:e>
                        <m: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m:t>𝑡</m:t>
                        </m:r>
                      </m:e>
                      <m:sup>
                        <m: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m:t>∗</m:t>
                        </m:r>
                      </m:sup>
                    </m:sSup>
                  </m:oMath>
                </a14:m>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之间关系的网络。</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30000"/>
                  </a:lnSpc>
                  <a:buClrTx/>
                  <a:buSzTx/>
                  <a:buFontTx/>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互信息利用不完全</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Choice>
        <mc:Fallback>
          <p:sp>
            <p:nvSpPr>
              <p:cNvPr id="9" name="矩形 8"/>
              <p:cNvSpPr>
                <a:spLocks noRot="1" noChangeAspect="1" noMove="1" noResize="1" noEditPoints="1" noAdjustHandles="1" noChangeArrowheads="1" noChangeShapeType="1" noTextEdit="1"/>
              </p:cNvSpPr>
              <p:nvPr>
                <p:custDataLst>
                  <p:tags r:id="rId6"/>
                </p:custDataLst>
              </p:nvPr>
            </p:nvSpPr>
            <p:spPr>
              <a:xfrm>
                <a:off x="-635" y="4288790"/>
                <a:ext cx="11924030" cy="2232025"/>
              </a:xfrm>
              <a:prstGeom prst="rect">
                <a:avLst/>
              </a:prstGeom>
              <a:blipFill rotWithShape="1">
                <a:blip r:embed="rId7"/>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47769" y="2523918"/>
            <a:ext cx="6255026" cy="1899920"/>
            <a:chOff x="1395454" y="924560"/>
            <a:chExt cx="6255026" cy="1899920"/>
          </a:xfrm>
        </p:grpSpPr>
        <p:sp>
          <p:nvSpPr>
            <p:cNvPr id="23" name="文本框 22"/>
            <p:cNvSpPr txBox="1"/>
            <p:nvPr/>
          </p:nvSpPr>
          <p:spPr>
            <a:xfrm>
              <a:off x="1395454" y="924560"/>
              <a:ext cx="582211" cy="1060227"/>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2004338" y="1377240"/>
              <a:ext cx="1518364" cy="522451"/>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One</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24"/>
            <p:cNvSpPr txBox="1"/>
            <p:nvPr/>
          </p:nvSpPr>
          <p:spPr>
            <a:xfrm>
              <a:off x="1518625" y="1932940"/>
              <a:ext cx="6130925" cy="891540"/>
            </a:xfrm>
            <a:prstGeom prst="rect">
              <a:avLst/>
            </a:prstGeom>
            <a:noFill/>
          </p:spPr>
          <p:txBody>
            <a:bodyPr wrap="square" rtlCol="0">
              <a:spAutoFit/>
            </a:bodyPr>
            <a:lstStyle/>
            <a:p>
              <a:pPr algn="just" hangingPunct="0">
                <a:lnSpc>
                  <a:spcPct val="130000"/>
                </a:lnSpc>
              </a:pPr>
              <a:r>
                <a:rPr lang="zh-CN"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研究背景</a:t>
              </a:r>
              <a:endParaRPr lang="zh-CN" sz="4000" b="1" spc="100" baseline="30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矩形 1"/>
          <p:cNvSpPr/>
          <p:nvPr/>
        </p:nvSpPr>
        <p:spPr>
          <a:xfrm>
            <a:off x="11827510" y="6546215"/>
            <a:ext cx="36449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3</a:t>
            </a:r>
            <a:endParaRPr lang="en-US" altLang="zh-CN">
              <a:latin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顶角 13"/>
          <p:cNvSpPr/>
          <p:nvPr/>
        </p:nvSpPr>
        <p:spPr>
          <a:xfrm>
            <a:off x="295274" y="297180"/>
            <a:ext cx="11614785" cy="3691890"/>
          </a:xfrm>
          <a:prstGeom prst="round2SameRect">
            <a:avLst>
              <a:gd name="adj1" fmla="val 3973"/>
              <a:gd name="adj2" fmla="val 0"/>
            </a:avLst>
          </a:prstGeom>
          <a:blipFill dpi="0" rotWithShape="1">
            <a:blip r:embed="rId1"/>
            <a:srcRect/>
            <a:tile tx="0" ty="-292100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矩形: 圆顶角 17"/>
          <p:cNvSpPr/>
          <p:nvPr/>
        </p:nvSpPr>
        <p:spPr>
          <a:xfrm flipV="1">
            <a:off x="295274" y="3691466"/>
            <a:ext cx="11614785" cy="2852267"/>
          </a:xfrm>
          <a:prstGeom prst="round2SameRect">
            <a:avLst>
              <a:gd name="adj1" fmla="val 7778"/>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文本框 12"/>
          <p:cNvSpPr txBox="1"/>
          <p:nvPr/>
        </p:nvSpPr>
        <p:spPr>
          <a:xfrm>
            <a:off x="1079500" y="3989070"/>
            <a:ext cx="10216515" cy="829945"/>
          </a:xfrm>
          <a:prstGeom prst="rect">
            <a:avLst/>
          </a:prstGeom>
          <a:noFill/>
        </p:spPr>
        <p:txBody>
          <a:bodyPr wrap="square" rtlCol="0">
            <a:spAutoFit/>
          </a:bodyPr>
          <a:lstStyle/>
          <a:p>
            <a:pPr algn="ctr"/>
            <a:r>
              <a:rPr lang="zh-CN" altLang="en-US" sz="4800" b="1" dirty="0">
                <a:gradFill>
                  <a:gsLst>
                    <a:gs pos="8000">
                      <a:schemeClr val="accent4">
                        <a:lumMod val="40000"/>
                        <a:lumOff val="60000"/>
                      </a:schemeClr>
                    </a:gs>
                    <a:gs pos="93000">
                      <a:schemeClr val="accent4">
                        <a:lumMod val="20000"/>
                        <a:lumOff val="80000"/>
                      </a:schemeClr>
                    </a:gs>
                  </a:gsLst>
                  <a:lin ang="5400000" scaled="1"/>
                </a:gra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rPr>
              <a:t>感谢老师和同学们的聆听</a:t>
            </a:r>
            <a:endParaRPr lang="zh-CN" altLang="en-US" sz="4800" b="1" dirty="0">
              <a:gradFill>
                <a:gsLst>
                  <a:gs pos="8000">
                    <a:schemeClr val="accent4">
                      <a:lumMod val="40000"/>
                      <a:lumOff val="60000"/>
                    </a:schemeClr>
                  </a:gs>
                  <a:gs pos="93000">
                    <a:schemeClr val="accent4">
                      <a:lumMod val="20000"/>
                      <a:lumOff val="80000"/>
                    </a:schemeClr>
                  </a:gs>
                </a:gsLst>
                <a:lin ang="5400000" scaled="1"/>
              </a:gradFill>
              <a:effectLst>
                <a:outerShdw blurRad="50800" dist="38100" dir="2700000" algn="tl" rotWithShape="0">
                  <a:prstClr val="black">
                    <a:alpha val="40000"/>
                  </a:prstClr>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矩形 9"/>
          <p:cNvSpPr/>
          <p:nvPr/>
        </p:nvSpPr>
        <p:spPr>
          <a:xfrm>
            <a:off x="4004626" y="5833123"/>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Arial" panose="020B0604020202020204" pitchFamily="34" charset="0"/>
                <a:ea typeface="微软雅黑" panose="020B0503020204020204" pitchFamily="34" charset="-122"/>
                <a:cs typeface="+mn-ea"/>
                <a:sym typeface="Arial" panose="020B0604020202020204" pitchFamily="34" charset="0"/>
              </a:rPr>
              <a:t>厚德 求真 励学 笃行</a:t>
            </a:r>
            <a:endParaRPr lang="en-US" altLang="zh-CN" spc="100" dirty="0">
              <a:solidFill>
                <a:schemeClr val="accent3">
                  <a:lumMod val="20000"/>
                  <a:lumOff val="8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526847" y="337127"/>
            <a:ext cx="1104790" cy="678968"/>
          </a:xfrm>
          <a:prstGeom prst="rect">
            <a:avLst/>
          </a:prstGeom>
          <a:noFill/>
        </p:spPr>
        <p:txBody>
          <a:bodyPr wrap="none" rtlCol="0">
            <a:spAutoFit/>
          </a:bodyPr>
          <a:lstStyle/>
          <a:p>
            <a:pPr algn="just" hangingPunct="0">
              <a:lnSpc>
                <a:spcPct val="130000"/>
              </a:lnSpc>
            </a:pPr>
            <a:r>
              <a:rPr lang="en-US" altLang="zh-CN" sz="32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XDU</a:t>
            </a:r>
            <a:endParaRPr lang="zh-CN" altLang="en-US" sz="32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a:xfrm>
            <a:off x="838200" y="6551930"/>
            <a:ext cx="2743200" cy="365125"/>
          </a:xfrm>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a:xfrm>
            <a:off x="4038600" y="6551930"/>
            <a:ext cx="4114800" cy="365125"/>
          </a:xfrm>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pic>
        <p:nvPicPr>
          <p:cNvPr id="3076" name="图片 3075" descr="a2"/>
          <p:cNvPicPr>
            <a:picLocks noChangeAspect="1"/>
          </p:cNvPicPr>
          <p:nvPr/>
        </p:nvPicPr>
        <p:blipFill>
          <a:blip r:embed="rId1"/>
          <a:stretch>
            <a:fillRect/>
          </a:stretch>
        </p:blipFill>
        <p:spPr>
          <a:xfrm>
            <a:off x="0" y="-6985"/>
            <a:ext cx="10718165" cy="6858000"/>
          </a:xfrm>
          <a:prstGeom prst="rect">
            <a:avLst/>
          </a:prstGeom>
          <a:noFill/>
          <a:ln w="9525">
            <a:noFill/>
          </a:ln>
        </p:spPr>
      </p:pic>
      <p:sp>
        <p:nvSpPr>
          <p:cNvPr id="3074" name="标题 3073"/>
          <p:cNvSpPr>
            <a:spLocks noGrp="1"/>
          </p:cNvSpPr>
          <p:nvPr>
            <p:ph type="title"/>
          </p:nvPr>
        </p:nvSpPr>
        <p:spPr>
          <a:xfrm>
            <a:off x="3301365" y="0"/>
            <a:ext cx="7416165" cy="810895"/>
          </a:xfrm>
        </p:spPr>
        <p:txBody>
          <a:bodyPr anchor="ctr" anchorCtr="0">
            <a:normAutofit/>
          </a:bodyPr>
          <a:p>
            <a:pPr marL="0" indent="0" algn="ctr">
              <a:buNone/>
            </a:pPr>
            <a:r>
              <a:rPr lang="zh-CN" altLang="en-US" sz="3200" dirty="0">
                <a:solidFill>
                  <a:schemeClr val="bg1"/>
                </a:solidFill>
              </a:rPr>
              <a:t>研究背景</a:t>
            </a:r>
            <a:endParaRPr lang="zh-CN" altLang="en-US" sz="3200" dirty="0">
              <a:solidFill>
                <a:schemeClr val="bg1"/>
              </a:solidFill>
            </a:endParaRPr>
          </a:p>
        </p:txBody>
      </p:sp>
      <p:sp>
        <p:nvSpPr>
          <p:cNvPr id="13" name="标题 2049"/>
          <p:cNvSpPr>
            <a:spLocks noGrp="1"/>
          </p:cNvSpPr>
          <p:nvPr/>
        </p:nvSpPr>
        <p:spPr>
          <a:xfrm rot="10800000" flipV="1">
            <a:off x="-19050" y="784860"/>
            <a:ext cx="12197715" cy="196151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marR="0" lvl="0" indent="508000" algn="l" defTabSz="914400" rtl="0" fontAlgn="auto">
              <a:lnSpc>
                <a:spcPct val="130000"/>
              </a:lnSpc>
              <a:spcBef>
                <a:spcPts val="0"/>
              </a:spcBef>
              <a:spcAft>
                <a:spcPts val="0"/>
              </a:spcAft>
              <a:buClrTx/>
              <a:buSzTx/>
              <a:buFontTx/>
              <a:buNone/>
              <a:defRPr/>
              <a:extLst>
                <a:ext uri="{35155182-B16C-46BC-9424-99874614C6A1}">
                  <wpsdc:indentchars xmlns:wpsdc="http://www.wps.cn/officeDocument/2017/drawingmlCustomData" val="200" checksum="282533468"/>
                </a:ext>
              </a:extLst>
            </a:pP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随着生成模型的进步，</a:t>
            </a: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扩散模型</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已展现出其在从静态图像生成高质量视频方面的卓越能力。然而，这种优越的视觉表现是以</a:t>
            </a: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显著的计算负担</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作为代价的。对于</a:t>
            </a: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视频生成任务</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来说，因为图像的扩散过程涉及多个去噪步骤，所以逐帧应用扩散模型将随着帧数的增加而线性增加计算需求，这导致</a:t>
            </a: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计算成本过高</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并且</a:t>
            </a: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限制了长时间视频的生成能力</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
            </a:r>
            <a:endParaRPr lang="zh-CN" altLang="en-US" sz="2000" b="1"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47" name="矩形 46"/>
          <p:cNvSpPr/>
          <p:nvPr/>
        </p:nvSpPr>
        <p:spPr>
          <a:xfrm>
            <a:off x="-57150" y="6559550"/>
            <a:ext cx="12109450" cy="312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827510" y="6560185"/>
            <a:ext cx="36449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4</a:t>
            </a:r>
            <a:endParaRPr lang="en-US" altLang="zh-CN">
              <a:latin typeface="+mn-ea"/>
            </a:endParaRPr>
          </a:p>
        </p:txBody>
      </p:sp>
      <p:sp>
        <p:nvSpPr>
          <p:cNvPr id="2" name="标题 2049"/>
          <p:cNvSpPr>
            <a:spLocks noGrp="1"/>
          </p:cNvSpPr>
          <p:nvPr/>
        </p:nvSpPr>
        <p:spPr>
          <a:xfrm rot="10800000" flipV="1">
            <a:off x="2614295" y="5095875"/>
            <a:ext cx="1960880" cy="626745"/>
          </a:xfrm>
          <a:prstGeom prst="rect">
            <a:avLst/>
          </a:prstGeom>
          <a:noFill/>
          <a:ln w="28575" cmpd="sng">
            <a:solidFill>
              <a:srgbClr val="C00000"/>
            </a:solidFill>
            <a:prstDash val="sysDash"/>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marR="0" lvl="0" algn="ctr" defTabSz="914400" rtl="0" fontAlgn="auto">
              <a:lnSpc>
                <a:spcPct val="130000"/>
              </a:lnSpc>
              <a:spcBef>
                <a:spcPts val="0"/>
              </a:spcBef>
              <a:spcAft>
                <a:spcPts val="0"/>
              </a:spcAft>
              <a:buClrTx/>
              <a:buSzTx/>
              <a:buFontTx/>
              <a:buNone/>
              <a:defRPr/>
            </a:pPr>
            <a:r>
              <a:rPr lang="en-US" altLang="zh-CN"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GAN</a:t>
            </a:r>
            <a:r>
              <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
            </a:r>
            <a:r>
              <a:rPr lang="en-US" altLang="zh-CN"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2014</a:t>
            </a:r>
            <a:r>
              <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
            </a:r>
            <a:endPar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3" name="标题 2049"/>
          <p:cNvSpPr>
            <a:spLocks noGrp="1"/>
          </p:cNvSpPr>
          <p:nvPr/>
        </p:nvSpPr>
        <p:spPr>
          <a:xfrm rot="10800000" flipV="1">
            <a:off x="403860" y="2835910"/>
            <a:ext cx="1736090" cy="626745"/>
          </a:xfrm>
          <a:prstGeom prst="rect">
            <a:avLst/>
          </a:prstGeom>
          <a:noFill/>
          <a:ln w="28575" cmpd="sng">
            <a:solidFill>
              <a:srgbClr val="C00000"/>
            </a:solidFill>
            <a:prstDash val="sysDash"/>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marR="0" lvl="0" algn="ctr" defTabSz="914400" rtl="0" fontAlgn="auto">
              <a:lnSpc>
                <a:spcPct val="130000"/>
              </a:lnSpc>
              <a:spcBef>
                <a:spcPts val="0"/>
              </a:spcBef>
              <a:spcAft>
                <a:spcPts val="0"/>
              </a:spcAft>
              <a:buClrTx/>
              <a:buSzTx/>
              <a:buFontTx/>
              <a:buNone/>
              <a:defRPr/>
            </a:pPr>
            <a:r>
              <a:rPr lang="en-US" altLang="zh-CN"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VAE</a:t>
            </a:r>
            <a:r>
              <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
            </a:r>
            <a:r>
              <a:rPr lang="en-US" altLang="zh-CN"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2013</a:t>
            </a:r>
            <a:r>
              <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
            </a:r>
            <a:endPar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4" name="标题 2049"/>
          <p:cNvSpPr>
            <a:spLocks noGrp="1"/>
          </p:cNvSpPr>
          <p:nvPr/>
        </p:nvSpPr>
        <p:spPr>
          <a:xfrm rot="10800000" flipV="1">
            <a:off x="5316855" y="2829560"/>
            <a:ext cx="3209925" cy="626745"/>
          </a:xfrm>
          <a:prstGeom prst="rect">
            <a:avLst/>
          </a:prstGeom>
          <a:noFill/>
          <a:ln w="28575" cmpd="sng">
            <a:solidFill>
              <a:srgbClr val="C00000"/>
            </a:solidFill>
            <a:prstDash val="sysDash"/>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marR="0" lvl="0" algn="ctr" defTabSz="914400" rtl="0" fontAlgn="auto">
              <a:lnSpc>
                <a:spcPct val="130000"/>
              </a:lnSpc>
              <a:spcBef>
                <a:spcPts val="0"/>
              </a:spcBef>
              <a:spcAft>
                <a:spcPts val="0"/>
              </a:spcAft>
              <a:buClrTx/>
              <a:buSzTx/>
              <a:buFontTx/>
              <a:buNone/>
              <a:defRPr/>
            </a:pPr>
            <a:r>
              <a:rPr lang="en-US" altLang="zh-CN"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Attention</a:t>
            </a:r>
            <a:r>
              <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
            </a:r>
            <a:r>
              <a:rPr lang="en-US" altLang="zh-CN"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2017</a:t>
            </a:r>
            <a:r>
              <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
            </a:r>
            <a:endPar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9" name="标题 2049"/>
          <p:cNvSpPr>
            <a:spLocks noGrp="1"/>
          </p:cNvSpPr>
          <p:nvPr/>
        </p:nvSpPr>
        <p:spPr>
          <a:xfrm rot="10800000" flipV="1">
            <a:off x="9146540" y="5209540"/>
            <a:ext cx="2602865" cy="626745"/>
          </a:xfrm>
          <a:prstGeom prst="rect">
            <a:avLst/>
          </a:prstGeom>
          <a:noFill/>
          <a:ln w="28575" cmpd="sng">
            <a:solidFill>
              <a:srgbClr val="C00000"/>
            </a:solidFill>
            <a:prstDash val="sysDash"/>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marR="0" lvl="0" algn="ctr" defTabSz="914400" rtl="0" fontAlgn="auto">
              <a:lnSpc>
                <a:spcPct val="130000"/>
              </a:lnSpc>
              <a:spcBef>
                <a:spcPts val="0"/>
              </a:spcBef>
              <a:spcAft>
                <a:spcPts val="0"/>
              </a:spcAft>
              <a:buClrTx/>
              <a:buSzTx/>
              <a:buFontTx/>
              <a:buNone/>
              <a:defRPr/>
            </a:pPr>
            <a:r>
              <a:rPr lang="en-US" altLang="zh-CN"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Diffusion</a:t>
            </a:r>
            <a:r>
              <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
            </a:r>
            <a:r>
              <a:rPr lang="en-US" altLang="zh-CN"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2020</a:t>
            </a:r>
            <a:r>
              <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rPr>
              <a:t>）</a:t>
            </a:r>
            <a:endParaRPr lang="zh-CN" altLang="en-US" sz="2000" kern="120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n-ea"/>
            </a:endParaRPr>
          </a:p>
        </p:txBody>
      </p:sp>
      <p:sp>
        <p:nvSpPr>
          <p:cNvPr id="10" name="右箭头 9"/>
          <p:cNvSpPr/>
          <p:nvPr/>
        </p:nvSpPr>
        <p:spPr>
          <a:xfrm>
            <a:off x="118110" y="3970020"/>
            <a:ext cx="11889740" cy="712470"/>
          </a:xfrm>
          <a:prstGeom prst="rightArrow">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5" name="直接箭头连接符 14"/>
          <p:cNvCxnSpPr/>
          <p:nvPr/>
        </p:nvCxnSpPr>
        <p:spPr>
          <a:xfrm flipH="1">
            <a:off x="3562350" y="4517390"/>
            <a:ext cx="15240" cy="562610"/>
          </a:xfrm>
          <a:prstGeom prst="straightConnector1">
            <a:avLst/>
          </a:prstGeom>
          <a:ln w="22225">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flipV="1">
            <a:off x="6825615" y="3502025"/>
            <a:ext cx="4445" cy="610870"/>
          </a:xfrm>
          <a:prstGeom prst="straightConnector1">
            <a:avLst/>
          </a:prstGeom>
          <a:ln w="22225">
            <a:tailEnd type="arrow"/>
          </a:ln>
        </p:spPr>
        <p:style>
          <a:lnRef idx="2">
            <a:schemeClr val="accent1"/>
          </a:lnRef>
          <a:fillRef idx="0">
            <a:srgbClr val="FFFFFF"/>
          </a:fillRef>
          <a:effectRef idx="0">
            <a:srgbClr val="FFFFFF"/>
          </a:effectRef>
          <a:fontRef idx="minor">
            <a:schemeClr val="tx1"/>
          </a:fontRef>
        </p:style>
      </p:cxnSp>
      <p:cxnSp>
        <p:nvCxnSpPr>
          <p:cNvPr id="19" name="直接箭头连接符 18"/>
          <p:cNvCxnSpPr/>
          <p:nvPr/>
        </p:nvCxnSpPr>
        <p:spPr>
          <a:xfrm flipH="1">
            <a:off x="10441940" y="4519930"/>
            <a:ext cx="3175" cy="654050"/>
          </a:xfrm>
          <a:prstGeom prst="straightConnector1">
            <a:avLst/>
          </a:prstGeom>
          <a:ln w="22225">
            <a:tailEnd type="arrow"/>
          </a:ln>
        </p:spPr>
        <p:style>
          <a:lnRef idx="2">
            <a:schemeClr val="accent1"/>
          </a:lnRef>
          <a:fillRef idx="0">
            <a:srgbClr val="FFFFFF"/>
          </a:fillRef>
          <a:effectRef idx="0">
            <a:srgbClr val="FFFFFF"/>
          </a:effectRef>
          <a:fontRef idx="minor">
            <a:schemeClr val="tx1"/>
          </a:fontRef>
        </p:style>
      </p:cxnSp>
      <p:cxnSp>
        <p:nvCxnSpPr>
          <p:cNvPr id="20" name="直接箭头连接符 19"/>
          <p:cNvCxnSpPr/>
          <p:nvPr/>
        </p:nvCxnSpPr>
        <p:spPr>
          <a:xfrm flipV="1">
            <a:off x="1269365" y="3510280"/>
            <a:ext cx="4445" cy="610870"/>
          </a:xfrm>
          <a:prstGeom prst="straightConnector1">
            <a:avLst/>
          </a:prstGeom>
          <a:ln w="22225">
            <a:tailEnd type="arrow"/>
          </a:ln>
        </p:spPr>
        <p:style>
          <a:lnRef idx="2">
            <a:schemeClr val="accent1"/>
          </a:lnRef>
          <a:fillRef idx="0">
            <a:srgbClr val="FFFFFF"/>
          </a:fillRef>
          <a:effectRef idx="0">
            <a:srgbClr val="FFFFFF"/>
          </a:effectRef>
          <a:fontRef idx="minor">
            <a:schemeClr val="tx1"/>
          </a:fontRef>
        </p:style>
      </p:cxnSp>
      <p:sp>
        <p:nvSpPr>
          <p:cNvPr id="21" name="标题 2049"/>
          <p:cNvSpPr>
            <a:spLocks noGrp="1"/>
          </p:cNvSpPr>
          <p:nvPr/>
        </p:nvSpPr>
        <p:spPr>
          <a:xfrm rot="10800000" flipV="1">
            <a:off x="5126990" y="3991610"/>
            <a:ext cx="1070610" cy="5842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marR="0" lvl="0" algn="ctr" defTabSz="914400" rtl="0" fontAlgn="auto">
              <a:lnSpc>
                <a:spcPct val="130000"/>
              </a:lnSpc>
              <a:spcBef>
                <a:spcPts val="0"/>
              </a:spcBef>
              <a:spcAft>
                <a:spcPts val="0"/>
              </a:spcAft>
              <a:buClrTx/>
              <a:buSzTx/>
              <a:buFontTx/>
              <a:buNone/>
              <a:defRPr/>
            </a:pPr>
            <a:r>
              <a:rPr lang="zh-CN" altLang="en-US" sz="20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时间</a:t>
            </a:r>
            <a:endParaRPr lang="zh-CN" altLang="en-US" sz="2000" b="1" kern="120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mn-ea"/>
            </a:endParaRPr>
          </a:p>
        </p:txBody>
      </p:sp>
      <p:sp>
        <p:nvSpPr>
          <p:cNvPr id="22" name="标题 2049"/>
          <p:cNvSpPr>
            <a:spLocks noGrp="1"/>
          </p:cNvSpPr>
          <p:nvPr/>
        </p:nvSpPr>
        <p:spPr>
          <a:xfrm rot="10800000" flipV="1">
            <a:off x="-17780" y="5822950"/>
            <a:ext cx="12197715" cy="78105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marR="0" lvl="0" algn="ctr" defTabSz="914400" rtl="0" fontAlgn="auto">
              <a:lnSpc>
                <a:spcPct val="130000"/>
              </a:lnSpc>
              <a:spcBef>
                <a:spcPts val="0"/>
              </a:spcBef>
              <a:spcAft>
                <a:spcPts val="0"/>
              </a:spcAft>
              <a:buClrTx/>
              <a:buSzTx/>
              <a:buFontTx/>
              <a:buNone/>
              <a:defRPr/>
            </a:pPr>
            <a:r>
              <a:rPr lang="zh-CN" sz="2800" b="1" kern="1200" baseline="0" dirty="0">
                <a:solidFill>
                  <a:srgbClr val="C00000"/>
                </a:solidFill>
                <a:latin typeface="微软雅黑" panose="020B0503020204020204" pitchFamily="34" charset="-122"/>
                <a:ea typeface="微软雅黑" panose="020B0503020204020204" pitchFamily="34" charset="-122"/>
                <a:sym typeface="+mn-ea"/>
              </a:rPr>
              <a:t>如何减少计算成本？</a:t>
            </a:r>
            <a:endParaRPr lang="zh-CN" altLang="en-US" sz="2000" b="1" kern="120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050267" y="2523918"/>
            <a:ext cx="6252528" cy="1899920"/>
            <a:chOff x="1397952" y="924560"/>
            <a:chExt cx="6252528" cy="1899920"/>
          </a:xfrm>
        </p:grpSpPr>
        <p:sp>
          <p:nvSpPr>
            <p:cNvPr id="23" name="文本框 22"/>
            <p:cNvSpPr txBox="1"/>
            <p:nvPr/>
          </p:nvSpPr>
          <p:spPr>
            <a:xfrm>
              <a:off x="1397952" y="924560"/>
              <a:ext cx="577215" cy="1170940"/>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5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文本框 23"/>
            <p:cNvSpPr txBox="1"/>
            <p:nvPr/>
          </p:nvSpPr>
          <p:spPr>
            <a:xfrm>
              <a:off x="2023111" y="1377240"/>
              <a:ext cx="1480820" cy="570865"/>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Part Two</a:t>
              </a:r>
              <a:endParaRPr lang="zh-CN" altLang="en-US" sz="2400" i="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24"/>
            <p:cNvSpPr txBox="1"/>
            <p:nvPr/>
          </p:nvSpPr>
          <p:spPr>
            <a:xfrm>
              <a:off x="1518625" y="1932940"/>
              <a:ext cx="6130925" cy="891540"/>
            </a:xfrm>
            <a:prstGeom prst="rect">
              <a:avLst/>
            </a:prstGeom>
            <a:noFill/>
          </p:spPr>
          <p:txBody>
            <a:bodyPr wrap="square" rtlCol="0">
              <a:spAutoFit/>
            </a:bodyPr>
            <a:lstStyle/>
            <a:p>
              <a:pPr algn="just" hangingPunct="0">
                <a:lnSpc>
                  <a:spcPct val="130000"/>
                </a:lnSpc>
              </a:pPr>
              <a:r>
                <a:rPr lang="zh-CN" altLang="en-US" sz="4000" b="1" spc="1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扩散模型</a:t>
              </a:r>
              <a:r>
                <a:rPr lang="en-US" altLang="zh-CN" sz="4000" b="1" spc="100" baseline="30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[1]</a:t>
              </a:r>
              <a:endParaRPr lang="en-US" altLang="zh-CN" sz="4000" b="1" spc="100" baseline="30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矩形 1"/>
          <p:cNvSpPr/>
          <p:nvPr/>
        </p:nvSpPr>
        <p:spPr>
          <a:xfrm>
            <a:off x="11827510" y="6546215"/>
            <a:ext cx="36449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5</a:t>
            </a:r>
            <a:endParaRPr lang="en-US" altLang="zh-CN">
              <a:latin typeface="+mn-ea"/>
            </a:endParaRPr>
          </a:p>
        </p:txBody>
      </p:sp>
      <p:sp>
        <p:nvSpPr>
          <p:cNvPr id="5" name="标题 2049"/>
          <p:cNvSpPr>
            <a:spLocks noGrp="1"/>
          </p:cNvSpPr>
          <p:nvPr/>
        </p:nvSpPr>
        <p:spPr>
          <a:xfrm rot="10800000" flipV="1">
            <a:off x="0" y="5875020"/>
            <a:ext cx="11605260" cy="66611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l" hangingPunct="0">
              <a:lnSpc>
                <a:spcPts val="2500"/>
              </a:lnSpc>
            </a:pPr>
            <a:r>
              <a:rPr lang="en-US" sz="2000" kern="1200" baseline="0" dirty="0">
                <a:solidFill>
                  <a:schemeClr val="tx1"/>
                </a:solidFill>
                <a:latin typeface="微软雅黑" panose="020B0503020204020204" pitchFamily="34" charset="-122"/>
                <a:ea typeface="微软雅黑" panose="020B0503020204020204" pitchFamily="34" charset="-122"/>
              </a:rPr>
              <a:t>[1]</a:t>
            </a:r>
            <a:r>
              <a:rPr lang="zh-CN" altLang="en-US" sz="2000" spc="1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Ho, Jonathan, Ajay Jain, and Pieter Abbeel. "Denoising diffusion probabilistic models." Advances in neural information processing systems 33 (2020): 6840-6851.</a:t>
            </a:r>
            <a:endParaRPr lang="zh-CN" altLang="en-US" sz="2000" spc="1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pic>
        <p:nvPicPr>
          <p:cNvPr id="3076" name="图片 3075" descr="a2"/>
          <p:cNvPicPr>
            <a:picLocks noChangeAspect="1"/>
          </p:cNvPicPr>
          <p:nvPr/>
        </p:nvPicPr>
        <p:blipFill>
          <a:blip r:embed="rId1"/>
          <a:stretch>
            <a:fillRect/>
          </a:stretch>
        </p:blipFill>
        <p:spPr>
          <a:xfrm>
            <a:off x="0" y="0"/>
            <a:ext cx="10718165" cy="6858000"/>
          </a:xfrm>
          <a:prstGeom prst="rect">
            <a:avLst/>
          </a:prstGeom>
          <a:noFill/>
          <a:ln w="9525">
            <a:noFill/>
          </a:ln>
        </p:spPr>
      </p:pic>
      <p:sp>
        <p:nvSpPr>
          <p:cNvPr id="3074" name="标题 3073"/>
          <p:cNvSpPr>
            <a:spLocks noGrp="1"/>
          </p:cNvSpPr>
          <p:nvPr>
            <p:ph type="title"/>
          </p:nvPr>
        </p:nvSpPr>
        <p:spPr>
          <a:xfrm>
            <a:off x="3301365" y="0"/>
            <a:ext cx="7416165" cy="810895"/>
          </a:xfrm>
        </p:spPr>
        <p:txBody>
          <a:bodyPr anchor="ctr" anchorCtr="0">
            <a:normAutofit/>
          </a:bodyPr>
          <a:p>
            <a:pPr marL="0" indent="0" algn="ctr">
              <a:buNone/>
            </a:pPr>
            <a:r>
              <a:rPr lang="zh-CN" altLang="en-US" sz="3200" dirty="0">
                <a:solidFill>
                  <a:schemeClr val="bg1"/>
                </a:solidFill>
              </a:rPr>
              <a:t>什么是扩散模型？</a:t>
            </a:r>
            <a:endParaRPr lang="zh-CN" altLang="en-US" sz="3200" dirty="0">
              <a:solidFill>
                <a:schemeClr val="bg1"/>
              </a:solidFill>
            </a:endParaRPr>
          </a:p>
        </p:txBody>
      </p:sp>
      <p:sp>
        <p:nvSpPr>
          <p:cNvPr id="13" name="标题 2049"/>
          <p:cNvSpPr>
            <a:spLocks noGrp="1"/>
          </p:cNvSpPr>
          <p:nvPr/>
        </p:nvSpPr>
        <p:spPr>
          <a:xfrm rot="10800000" flipV="1">
            <a:off x="0" y="1032510"/>
            <a:ext cx="12190730" cy="86106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indent="457200" algn="just" hangingPunct="0">
              <a:lnSpc>
                <a:spcPct val="125000"/>
              </a:lnSpc>
            </a:pPr>
            <a:r>
              <a:rPr lang="zh-CN" altLang="en-US" sz="2000" b="1" kern="1200" baseline="0" dirty="0">
                <a:solidFill>
                  <a:schemeClr val="tx1"/>
                </a:solidFill>
                <a:latin typeface="微软雅黑" panose="020B0503020204020204" pitchFamily="34" charset="-122"/>
                <a:ea typeface="微软雅黑" panose="020B0503020204020204" pitchFamily="34" charset="-122"/>
              </a:rPr>
              <a:t>扩散模型</a:t>
            </a:r>
            <a:r>
              <a:rPr lang="en-US" altLang="zh-CN" sz="2000" b="1" kern="1200" baseline="0" dirty="0">
                <a:solidFill>
                  <a:schemeClr val="tx1"/>
                </a:solidFill>
                <a:latin typeface="微软雅黑" panose="020B0503020204020204" pitchFamily="34" charset="-122"/>
                <a:ea typeface="微软雅黑" panose="020B0503020204020204" pitchFamily="34" charset="-122"/>
              </a:rPr>
              <a:t>(Diffusion model)</a:t>
            </a:r>
            <a:r>
              <a:rPr lang="zh-CN" altLang="en-US" sz="2000" b="1" dirty="0">
                <a:solidFill>
                  <a:schemeClr val="tx1"/>
                </a:solidFill>
                <a:latin typeface="微软雅黑" panose="020B0503020204020204" pitchFamily="34" charset="-122"/>
                <a:ea typeface="微软雅黑" panose="020B0503020204020204" pitchFamily="34" charset="-122"/>
                <a:sym typeface="+mn-ea"/>
              </a:rPr>
              <a:t>本质上是一个</a:t>
            </a:r>
            <a:r>
              <a:rPr lang="zh-CN" altLang="en-US" sz="2000" b="1" dirty="0">
                <a:solidFill>
                  <a:srgbClr val="C00000"/>
                </a:solidFill>
                <a:latin typeface="微软雅黑" panose="020B0503020204020204" pitchFamily="34" charset="-122"/>
                <a:ea typeface="微软雅黑" panose="020B0503020204020204" pitchFamily="34" charset="-122"/>
                <a:sym typeface="+mn-ea"/>
              </a:rPr>
              <a:t>生成式模型</a:t>
            </a:r>
            <a:r>
              <a:rPr lang="zh-CN" altLang="en-US" sz="2000" b="1" dirty="0">
                <a:solidFill>
                  <a:schemeClr val="tx1"/>
                </a:solidFill>
                <a:latin typeface="微软雅黑" panose="020B0503020204020204" pitchFamily="34" charset="-122"/>
                <a:ea typeface="微软雅黑" panose="020B0503020204020204" pitchFamily="34" charset="-122"/>
                <a:sym typeface="+mn-ea"/>
              </a:rPr>
              <a:t>，</a:t>
            </a:r>
            <a:r>
              <a:rPr lang="zh-CN" altLang="en-US" sz="2000" b="1" kern="1200" baseline="0" dirty="0">
                <a:solidFill>
                  <a:schemeClr val="tx1"/>
                </a:solidFill>
                <a:latin typeface="微软雅黑" panose="020B0503020204020204" pitchFamily="34" charset="-122"/>
                <a:ea typeface="微软雅黑" panose="020B0503020204020204" pitchFamily="34" charset="-122"/>
              </a:rPr>
              <a:t>它通过训练使得产生的样本分布和真实数据分布相匹配。</a:t>
            </a:r>
            <a:endParaRPr lang="en-US" altLang="zh-CN" sz="2000" b="1" kern="1200" baseline="0" dirty="0">
              <a:solidFill>
                <a:schemeClr val="tx1"/>
              </a:solidFill>
              <a:latin typeface="微软雅黑" panose="020B0503020204020204" pitchFamily="34" charset="-122"/>
              <a:ea typeface="微软雅黑" panose="020B0503020204020204" pitchFamily="34" charset="-122"/>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827510" y="6546215"/>
            <a:ext cx="36449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6</a:t>
            </a:r>
            <a:endParaRPr lang="en-US" altLang="zh-CN">
              <a:latin typeface="+mn-ea"/>
            </a:endParaRPr>
          </a:p>
        </p:txBody>
      </p:sp>
      <p:sp>
        <p:nvSpPr>
          <p:cNvPr id="15" name="矩形 14"/>
          <p:cNvSpPr/>
          <p:nvPr/>
        </p:nvSpPr>
        <p:spPr>
          <a:xfrm>
            <a:off x="154940" y="3140075"/>
            <a:ext cx="1507490" cy="1350010"/>
          </a:xfrm>
          <a:prstGeom prst="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高斯分布</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x</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右箭头 15"/>
          <p:cNvSpPr/>
          <p:nvPr>
            <p:custDataLst>
              <p:tags r:id="rId2"/>
            </p:custDataLst>
          </p:nvPr>
        </p:nvSpPr>
        <p:spPr>
          <a:xfrm>
            <a:off x="1784350" y="3664585"/>
            <a:ext cx="979170" cy="485775"/>
          </a:xfrm>
          <a:prstGeom prst="rightArrow">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custDataLst>
              <p:tags r:id="rId3"/>
            </p:custDataLst>
          </p:nvPr>
        </p:nvSpPr>
        <p:spPr>
          <a:xfrm>
            <a:off x="3021330" y="3140075"/>
            <a:ext cx="1507490" cy="1350010"/>
          </a:xfrm>
          <a:prstGeom prst="rect">
            <a:avLst/>
          </a:prstGeom>
          <a:noFill/>
          <a:ln w="25400">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latin typeface="微软雅黑" panose="020B0503020204020204" pitchFamily="34" charset="-122"/>
                <a:ea typeface="微软雅黑" panose="020B0503020204020204" pitchFamily="34" charset="-122"/>
              </a:rPr>
              <a:t>网络架构</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21" name="右箭头 20"/>
          <p:cNvSpPr/>
          <p:nvPr>
            <p:custDataLst>
              <p:tags r:id="rId4"/>
            </p:custDataLst>
          </p:nvPr>
        </p:nvSpPr>
        <p:spPr>
          <a:xfrm>
            <a:off x="4659630" y="3664585"/>
            <a:ext cx="979170" cy="485775"/>
          </a:xfrm>
          <a:prstGeom prst="rightArrow">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custDataLst>
              <p:tags r:id="rId5"/>
            </p:custDataLst>
          </p:nvPr>
        </p:nvSpPr>
        <p:spPr>
          <a:xfrm>
            <a:off x="1718945" y="3425825"/>
            <a:ext cx="88011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采样</a:t>
            </a:r>
            <a:endParaRPr lang="zh-CN" altLang="en-US" sz="2000">
              <a:solidFill>
                <a:schemeClr val="tx1"/>
              </a:solidFill>
            </a:endParaRPr>
          </a:p>
        </p:txBody>
      </p:sp>
      <p:sp>
        <p:nvSpPr>
          <p:cNvPr id="35" name="矩形 34"/>
          <p:cNvSpPr/>
          <p:nvPr>
            <p:custDataLst>
              <p:tags r:id="rId6"/>
            </p:custDataLst>
          </p:nvPr>
        </p:nvSpPr>
        <p:spPr>
          <a:xfrm>
            <a:off x="4528820" y="3425825"/>
            <a:ext cx="98615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输出</a:t>
            </a:r>
            <a:endParaRPr lang="zh-CN" altLang="en-US" sz="2000">
              <a:solidFill>
                <a:schemeClr val="tx1"/>
              </a:solidFill>
            </a:endParaRPr>
          </a:p>
        </p:txBody>
      </p:sp>
      <p:sp>
        <p:nvSpPr>
          <p:cNvPr id="36" name="云形 35"/>
          <p:cNvSpPr/>
          <p:nvPr>
            <p:custDataLst>
              <p:tags r:id="rId7"/>
            </p:custDataLst>
          </p:nvPr>
        </p:nvSpPr>
        <p:spPr>
          <a:xfrm>
            <a:off x="5887720" y="3140075"/>
            <a:ext cx="1346200" cy="1426210"/>
          </a:xfrm>
          <a:prstGeom prst="cloud">
            <a:avLst/>
          </a:prstGeom>
          <a:noFill/>
          <a:ln w="25400" cmpd="sng">
            <a:solidFill>
              <a:schemeClr val="tx1"/>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y</a:t>
            </a:r>
            <a:endParaRPr lang="en-US" altLang="zh-CN">
              <a:solidFill>
                <a:schemeClr val="tx1"/>
              </a:solidFill>
            </a:endParaRPr>
          </a:p>
        </p:txBody>
      </p:sp>
      <p:pic>
        <p:nvPicPr>
          <p:cNvPr id="38" name="图片 37" descr="mountains-7774999_640"/>
          <p:cNvPicPr>
            <a:picLocks noChangeAspect="1"/>
          </p:cNvPicPr>
          <p:nvPr>
            <p:custDataLst>
              <p:tags r:id="rId8"/>
            </p:custDataLst>
          </p:nvPr>
        </p:nvPicPr>
        <p:blipFill>
          <a:blip r:embed="rId9"/>
          <a:stretch>
            <a:fillRect/>
          </a:stretch>
        </p:blipFill>
        <p:spPr>
          <a:xfrm>
            <a:off x="5986145" y="5425440"/>
            <a:ext cx="1464310" cy="977900"/>
          </a:xfrm>
          <a:prstGeom prst="rect">
            <a:avLst/>
          </a:prstGeom>
        </p:spPr>
      </p:pic>
      <p:pic>
        <p:nvPicPr>
          <p:cNvPr id="39" name="图片 38" descr="siguniang-mountain-8568913_640"/>
          <p:cNvPicPr>
            <a:picLocks noChangeAspect="1"/>
          </p:cNvPicPr>
          <p:nvPr>
            <p:custDataLst>
              <p:tags r:id="rId10"/>
            </p:custDataLst>
          </p:nvPr>
        </p:nvPicPr>
        <p:blipFill>
          <a:blip r:embed="rId11"/>
          <a:stretch>
            <a:fillRect/>
          </a:stretch>
        </p:blipFill>
        <p:spPr>
          <a:xfrm>
            <a:off x="4659630" y="2096135"/>
            <a:ext cx="1463040" cy="975995"/>
          </a:xfrm>
          <a:prstGeom prst="rect">
            <a:avLst/>
          </a:prstGeom>
        </p:spPr>
      </p:pic>
      <p:pic>
        <p:nvPicPr>
          <p:cNvPr id="40" name="图片 39" descr="highway-8351864_640"/>
          <p:cNvPicPr>
            <a:picLocks noChangeAspect="1"/>
          </p:cNvPicPr>
          <p:nvPr>
            <p:custDataLst>
              <p:tags r:id="rId12"/>
            </p:custDataLst>
          </p:nvPr>
        </p:nvPicPr>
        <p:blipFill>
          <a:blip r:embed="rId13"/>
          <a:stretch>
            <a:fillRect/>
          </a:stretch>
        </p:blipFill>
        <p:spPr>
          <a:xfrm>
            <a:off x="10464800" y="4846320"/>
            <a:ext cx="1420495" cy="948055"/>
          </a:xfrm>
          <a:prstGeom prst="rect">
            <a:avLst/>
          </a:prstGeom>
        </p:spPr>
      </p:pic>
      <p:pic>
        <p:nvPicPr>
          <p:cNvPr id="41" name="图片 40" descr="autumn-7554430_640"/>
          <p:cNvPicPr>
            <a:picLocks noChangeAspect="1"/>
          </p:cNvPicPr>
          <p:nvPr>
            <p:custDataLst>
              <p:tags r:id="rId14"/>
            </p:custDataLst>
          </p:nvPr>
        </p:nvPicPr>
        <p:blipFill>
          <a:blip r:embed="rId15"/>
          <a:stretch>
            <a:fillRect/>
          </a:stretch>
        </p:blipFill>
        <p:spPr>
          <a:xfrm>
            <a:off x="8153400" y="5259705"/>
            <a:ext cx="1731010" cy="1155065"/>
          </a:xfrm>
          <a:prstGeom prst="rect">
            <a:avLst/>
          </a:prstGeom>
        </p:spPr>
      </p:pic>
      <p:sp>
        <p:nvSpPr>
          <p:cNvPr id="43" name="云形 42"/>
          <p:cNvSpPr/>
          <p:nvPr/>
        </p:nvSpPr>
        <p:spPr>
          <a:xfrm>
            <a:off x="9371330" y="3140075"/>
            <a:ext cx="1346200" cy="1426210"/>
          </a:xfrm>
          <a:prstGeom prst="cloud">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4" name="直接箭头连接符 43"/>
          <p:cNvCxnSpPr>
            <a:stCxn id="36" idx="3"/>
          </p:cNvCxnSpPr>
          <p:nvPr>
            <p:custDataLst>
              <p:tags r:id="rId16"/>
            </p:custDataLst>
          </p:nvPr>
        </p:nvCxnSpPr>
        <p:spPr>
          <a:xfrm flipH="1" flipV="1">
            <a:off x="6216015" y="2855595"/>
            <a:ext cx="344805" cy="36576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5" name="直接箭头连接符 44"/>
          <p:cNvCxnSpPr/>
          <p:nvPr>
            <p:custDataLst>
              <p:tags r:id="rId17"/>
            </p:custDataLst>
          </p:nvPr>
        </p:nvCxnSpPr>
        <p:spPr>
          <a:xfrm flipH="1">
            <a:off x="5053330" y="4352290"/>
            <a:ext cx="1063625" cy="81153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6" name="直接箭头连接符 45"/>
          <p:cNvCxnSpPr/>
          <p:nvPr>
            <p:custDataLst>
              <p:tags r:id="rId18"/>
            </p:custDataLst>
          </p:nvPr>
        </p:nvCxnSpPr>
        <p:spPr>
          <a:xfrm flipH="1">
            <a:off x="6711950" y="4365625"/>
            <a:ext cx="71120" cy="10718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a:stCxn id="54" idx="0"/>
          </p:cNvCxnSpPr>
          <p:nvPr/>
        </p:nvCxnSpPr>
        <p:spPr>
          <a:xfrm flipV="1">
            <a:off x="9712960" y="2581910"/>
            <a:ext cx="418465" cy="74231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9" name="直接箭头连接符 48"/>
          <p:cNvCxnSpPr/>
          <p:nvPr>
            <p:custDataLst>
              <p:tags r:id="rId19"/>
            </p:custDataLst>
          </p:nvPr>
        </p:nvCxnSpPr>
        <p:spPr>
          <a:xfrm flipH="1">
            <a:off x="9071610" y="4372610"/>
            <a:ext cx="592455" cy="7569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a:stCxn id="55" idx="5"/>
          </p:cNvCxnSpPr>
          <p:nvPr/>
        </p:nvCxnSpPr>
        <p:spPr>
          <a:xfrm>
            <a:off x="10467975" y="4173855"/>
            <a:ext cx="484505" cy="66484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1" name="椭圆 50"/>
          <p:cNvSpPr/>
          <p:nvPr>
            <p:custDataLst>
              <p:tags r:id="rId20"/>
            </p:custDataLst>
          </p:nvPr>
        </p:nvSpPr>
        <p:spPr>
          <a:xfrm>
            <a:off x="6560820" y="3258185"/>
            <a:ext cx="256540" cy="255270"/>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21"/>
            </p:custDataLst>
          </p:nvPr>
        </p:nvSpPr>
        <p:spPr>
          <a:xfrm>
            <a:off x="6122670" y="4105275"/>
            <a:ext cx="256540" cy="255270"/>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22"/>
            </p:custDataLst>
          </p:nvPr>
        </p:nvSpPr>
        <p:spPr>
          <a:xfrm>
            <a:off x="6647180" y="4029710"/>
            <a:ext cx="256540" cy="255270"/>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椭圆 53"/>
          <p:cNvSpPr/>
          <p:nvPr>
            <p:custDataLst>
              <p:tags r:id="rId23"/>
            </p:custDataLst>
          </p:nvPr>
        </p:nvSpPr>
        <p:spPr>
          <a:xfrm>
            <a:off x="9584690" y="3324225"/>
            <a:ext cx="256540" cy="255270"/>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custDataLst>
              <p:tags r:id="rId24"/>
            </p:custDataLst>
          </p:nvPr>
        </p:nvSpPr>
        <p:spPr>
          <a:xfrm>
            <a:off x="10248900" y="3956050"/>
            <a:ext cx="256540" cy="255270"/>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椭圆 55"/>
          <p:cNvSpPr/>
          <p:nvPr>
            <p:custDataLst>
              <p:tags r:id="rId25"/>
            </p:custDataLst>
          </p:nvPr>
        </p:nvSpPr>
        <p:spPr>
          <a:xfrm>
            <a:off x="9618345" y="4097020"/>
            <a:ext cx="256540" cy="255270"/>
          </a:xfrm>
          <a:prstGeom prst="ellipse">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上下箭头 57"/>
          <p:cNvSpPr/>
          <p:nvPr/>
        </p:nvSpPr>
        <p:spPr>
          <a:xfrm rot="5400000">
            <a:off x="8028940" y="3011170"/>
            <a:ext cx="532765" cy="1746885"/>
          </a:xfrm>
          <a:prstGeom prst="upDownArrow">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矩形 58"/>
          <p:cNvSpPr/>
          <p:nvPr>
            <p:custDataLst>
              <p:tags r:id="rId26"/>
            </p:custDataLst>
          </p:nvPr>
        </p:nvSpPr>
        <p:spPr>
          <a:xfrm>
            <a:off x="10787380" y="3676015"/>
            <a:ext cx="1273175" cy="511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真实图片</a:t>
            </a:r>
            <a:endParaRPr lang="zh-CN" altLang="en-US" sz="2000">
              <a:solidFill>
                <a:schemeClr val="tx1"/>
              </a:solidFill>
            </a:endParaRPr>
          </a:p>
        </p:txBody>
      </p:sp>
      <p:sp>
        <p:nvSpPr>
          <p:cNvPr id="61" name="矩形 60"/>
          <p:cNvSpPr/>
          <p:nvPr>
            <p:custDataLst>
              <p:tags r:id="rId27"/>
            </p:custDataLst>
          </p:nvPr>
        </p:nvSpPr>
        <p:spPr>
          <a:xfrm>
            <a:off x="7450455" y="3164840"/>
            <a:ext cx="1701165" cy="5111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rgbClr val="C00000"/>
                </a:solidFill>
              </a:rPr>
              <a:t>越接近越好</a:t>
            </a:r>
            <a:endParaRPr lang="zh-CN" altLang="en-US" sz="2000" b="1">
              <a:solidFill>
                <a:srgbClr val="C00000"/>
              </a:solidFill>
            </a:endParaRPr>
          </a:p>
        </p:txBody>
      </p:sp>
      <p:pic>
        <p:nvPicPr>
          <p:cNvPr id="62" name="图片 61"/>
          <p:cNvPicPr/>
          <p:nvPr/>
        </p:nvPicPr>
        <p:blipFill>
          <a:blip/>
          <a:stretch>
            <a:fillRect/>
          </a:stretch>
        </p:blipFill>
        <p:spPr>
          <a:xfrm>
            <a:off x="5905500" y="3238500"/>
            <a:ext cx="381000" cy="381000"/>
          </a:xfrm>
          <a:prstGeom prst="rect">
            <a:avLst/>
          </a:prstGeom>
        </p:spPr>
      </p:pic>
      <p:pic>
        <p:nvPicPr>
          <p:cNvPr id="63" name="图片 62" descr="mountains-8811206_640"/>
          <p:cNvPicPr>
            <a:picLocks noChangeAspect="1"/>
          </p:cNvPicPr>
          <p:nvPr/>
        </p:nvPicPr>
        <p:blipFill>
          <a:blip r:embed="rId28"/>
          <a:stretch>
            <a:fillRect/>
          </a:stretch>
        </p:blipFill>
        <p:spPr>
          <a:xfrm>
            <a:off x="10248900" y="2090420"/>
            <a:ext cx="1487805" cy="992505"/>
          </a:xfrm>
          <a:prstGeom prst="rect">
            <a:avLst/>
          </a:prstGeom>
        </p:spPr>
      </p:pic>
      <p:pic>
        <p:nvPicPr>
          <p:cNvPr id="64" name="图片 63" descr="waterfall-9128051_640"/>
          <p:cNvPicPr>
            <a:picLocks noChangeAspect="1"/>
          </p:cNvPicPr>
          <p:nvPr/>
        </p:nvPicPr>
        <p:blipFill>
          <a:blip r:embed="rId29"/>
          <a:stretch>
            <a:fillRect/>
          </a:stretch>
        </p:blipFill>
        <p:spPr>
          <a:xfrm>
            <a:off x="3623945" y="5207635"/>
            <a:ext cx="1872615" cy="1249680"/>
          </a:xfrm>
          <a:prstGeom prst="rect">
            <a:avLst/>
          </a:prstGeom>
        </p:spPr>
      </p:pic>
      <mc:AlternateContent xmlns:mc="http://schemas.openxmlformats.org/markup-compatibility/2006">
        <mc:Choice xmlns:a14="http://schemas.microsoft.com/office/drawing/2010/main" Requires="a14">
          <p:sp>
            <p:nvSpPr>
              <p:cNvPr id="66" name="矩形 65"/>
              <p:cNvSpPr/>
              <p:nvPr>
                <p:custDataLst>
                  <p:tags r:id="rId30"/>
                </p:custDataLst>
              </p:nvPr>
            </p:nvSpPr>
            <p:spPr>
              <a:xfrm>
                <a:off x="6758305" y="2673985"/>
                <a:ext cx="759460" cy="4660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b="1" i="1">
                              <a:solidFill>
                                <a:srgbClr val="C00000"/>
                              </a:solidFill>
                              <a:latin typeface="Cambria Math" panose="02040503050406030204" charset="0"/>
                              <a:cs typeface="Cambria Math" panose="02040503050406030204" charset="0"/>
                            </a:rPr>
                          </m:ctrlPr>
                        </m:sSubPr>
                        <m:e>
                          <m:r>
                            <a:rPr lang="en-US" altLang="zh-CN" sz="2000" b="1" i="1">
                              <a:solidFill>
                                <a:srgbClr val="C00000"/>
                              </a:solidFill>
                              <a:latin typeface="Cambria Math" panose="02040503050406030204" charset="0"/>
                              <a:cs typeface="Cambria Math" panose="02040503050406030204" charset="0"/>
                            </a:rPr>
                            <m:t>𝑷</m:t>
                          </m:r>
                        </m:e>
                        <m:sub>
                          <m:r>
                            <a:rPr lang="en-US" altLang="zh-CN" sz="2000" b="1" i="1">
                              <a:solidFill>
                                <a:srgbClr val="C00000"/>
                              </a:solidFill>
                              <a:latin typeface="Cambria Math" panose="02040503050406030204" charset="0"/>
                              <a:cs typeface="Cambria Math" panose="02040503050406030204" charset="0"/>
                            </a:rPr>
                            <m:t>𝜽</m:t>
                          </m:r>
                        </m:sub>
                      </m:sSub>
                      <m:r>
                        <a:rPr lang="en-US" altLang="zh-CN" sz="2000" b="1" i="1">
                          <a:solidFill>
                            <a:srgbClr val="C00000"/>
                          </a:solidFill>
                          <a:latin typeface="Cambria Math" panose="02040503050406030204" charset="0"/>
                          <a:cs typeface="Cambria Math" panose="02040503050406030204" charset="0"/>
                        </a:rPr>
                        <m:t>(</m:t>
                      </m:r>
                      <m:r>
                        <a:rPr lang="en-US" altLang="zh-CN" sz="2000" b="1" i="1">
                          <a:solidFill>
                            <a:srgbClr val="C00000"/>
                          </a:solidFill>
                          <a:latin typeface="Cambria Math" panose="02040503050406030204" charset="0"/>
                          <a:cs typeface="Cambria Math" panose="02040503050406030204" charset="0"/>
                        </a:rPr>
                        <m:t>𝒙</m:t>
                      </m:r>
                      <m:r>
                        <a:rPr lang="en-US" altLang="zh-CN" sz="2000" b="1" i="1">
                          <a:solidFill>
                            <a:srgbClr val="C00000"/>
                          </a:solidFill>
                          <a:latin typeface="Cambria Math" panose="02040503050406030204" charset="0"/>
                          <a:cs typeface="Cambria Math" panose="02040503050406030204" charset="0"/>
                        </a:rPr>
                        <m:t>)</m:t>
                      </m:r>
                    </m:oMath>
                  </m:oMathPara>
                </a14:m>
                <a:endParaRPr lang="en-US" altLang="zh-CN" sz="2000" b="1">
                  <a:solidFill>
                    <a:srgbClr val="C00000"/>
                  </a:solidFill>
                </a:endParaRPr>
              </a:p>
            </p:txBody>
          </p:sp>
        </mc:Choice>
        <mc:Fallback>
          <p:sp>
            <p:nvSpPr>
              <p:cNvPr id="66" name="矩形 65"/>
              <p:cNvSpPr>
                <a:spLocks noRot="1" noChangeAspect="1" noMove="1" noResize="1" noEditPoints="1" noAdjustHandles="1" noChangeArrowheads="1" noChangeShapeType="1" noTextEdit="1"/>
              </p:cNvSpPr>
              <p:nvPr>
                <p:custDataLst>
                  <p:tags r:id="rId31"/>
                </p:custDataLst>
              </p:nvPr>
            </p:nvSpPr>
            <p:spPr>
              <a:xfrm>
                <a:off x="6758305" y="2673985"/>
                <a:ext cx="759460" cy="466090"/>
              </a:xfrm>
              <a:prstGeom prst="rect">
                <a:avLst/>
              </a:prstGeom>
              <a:blipFill rotWithShape="1">
                <a:blip r:embed="rId32"/>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custDataLst>
                  <p:tags r:id="rId33"/>
                </p:custDataLst>
              </p:nvPr>
            </p:nvSpPr>
            <p:spPr>
              <a:xfrm>
                <a:off x="8782685" y="2679700"/>
                <a:ext cx="1101725" cy="4660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b="1" i="1">
                              <a:solidFill>
                                <a:srgbClr val="C00000"/>
                              </a:solidFill>
                              <a:latin typeface="Cambria Math" panose="02040503050406030204" charset="0"/>
                              <a:cs typeface="Cambria Math" panose="02040503050406030204" charset="0"/>
                            </a:rPr>
                          </m:ctrlPr>
                        </m:sSubPr>
                        <m:e>
                          <m:r>
                            <a:rPr lang="en-US" altLang="zh-CN" sz="2000" b="1" i="1">
                              <a:solidFill>
                                <a:srgbClr val="C00000"/>
                              </a:solidFill>
                              <a:latin typeface="Cambria Math" panose="02040503050406030204" charset="0"/>
                              <a:cs typeface="Cambria Math" panose="02040503050406030204" charset="0"/>
                            </a:rPr>
                            <m:t>𝑷</m:t>
                          </m:r>
                        </m:e>
                        <m:sub>
                          <m:r>
                            <a:rPr lang="en-US" altLang="zh-CN" sz="2000" b="1" i="1">
                              <a:solidFill>
                                <a:srgbClr val="C00000"/>
                              </a:solidFill>
                              <a:latin typeface="Cambria Math" panose="02040503050406030204" charset="0"/>
                              <a:cs typeface="Cambria Math" panose="02040503050406030204" charset="0"/>
                            </a:rPr>
                            <m:t>𝒅𝒂𝒕𝒂</m:t>
                          </m:r>
                        </m:sub>
                      </m:sSub>
                      <m:r>
                        <a:rPr lang="en-US" altLang="zh-CN" sz="2000" b="1" i="1">
                          <a:solidFill>
                            <a:srgbClr val="C00000"/>
                          </a:solidFill>
                          <a:latin typeface="Cambria Math" panose="02040503050406030204" charset="0"/>
                          <a:cs typeface="Cambria Math" panose="02040503050406030204" charset="0"/>
                        </a:rPr>
                        <m:t>(</m:t>
                      </m:r>
                      <m:r>
                        <a:rPr lang="en-US" altLang="zh-CN" sz="2000" b="1" i="1">
                          <a:solidFill>
                            <a:srgbClr val="C00000"/>
                          </a:solidFill>
                          <a:latin typeface="Cambria Math" panose="02040503050406030204" charset="0"/>
                          <a:cs typeface="Cambria Math" panose="02040503050406030204" charset="0"/>
                        </a:rPr>
                        <m:t>𝒙</m:t>
                      </m:r>
                      <m:r>
                        <a:rPr lang="en-US" altLang="zh-CN" sz="2000" b="1" i="1">
                          <a:solidFill>
                            <a:srgbClr val="C00000"/>
                          </a:solidFill>
                          <a:latin typeface="Cambria Math" panose="02040503050406030204" charset="0"/>
                          <a:cs typeface="Cambria Math" panose="02040503050406030204" charset="0"/>
                        </a:rPr>
                        <m:t>)</m:t>
                      </m:r>
                    </m:oMath>
                  </m:oMathPara>
                </a14:m>
                <a:endParaRPr lang="en-US" altLang="zh-CN" sz="2000" b="1">
                  <a:solidFill>
                    <a:srgbClr val="C00000"/>
                  </a:solidFill>
                </a:endParaRPr>
              </a:p>
            </p:txBody>
          </p:sp>
        </mc:Choice>
        <mc:Fallback>
          <p:sp>
            <p:nvSpPr>
              <p:cNvPr id="2" name="矩形 1"/>
              <p:cNvSpPr>
                <a:spLocks noRot="1" noChangeAspect="1" noMove="1" noResize="1" noEditPoints="1" noAdjustHandles="1" noChangeArrowheads="1" noChangeShapeType="1" noTextEdit="1"/>
              </p:cNvSpPr>
              <p:nvPr>
                <p:custDataLst>
                  <p:tags r:id="rId34"/>
                </p:custDataLst>
              </p:nvPr>
            </p:nvSpPr>
            <p:spPr>
              <a:xfrm>
                <a:off x="8782685" y="2679700"/>
                <a:ext cx="1101725" cy="466090"/>
              </a:xfrm>
              <a:prstGeom prst="rect">
                <a:avLst/>
              </a:prstGeom>
              <a:blipFill rotWithShape="1">
                <a:blip r:embed="rId35"/>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custDataLst>
                  <p:tags r:id="rId36"/>
                </p:custDataLst>
              </p:nvPr>
            </p:nvSpPr>
            <p:spPr>
              <a:xfrm>
                <a:off x="6560820" y="1941195"/>
                <a:ext cx="3504565" cy="4660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p>
                        <m:sSupPr>
                          <m:ctrlPr>
                            <a:rPr lang="en-US" altLang="zh-CN" sz="2000" b="1" i="1">
                              <a:solidFill>
                                <a:srgbClr val="C00000"/>
                              </a:solidFill>
                              <a:latin typeface="Cambria Math" panose="02040503050406030204" charset="0"/>
                              <a:cs typeface="Cambria Math" panose="02040503050406030204" charset="0"/>
                            </a:rPr>
                          </m:ctrlPr>
                        </m:sSupPr>
                        <m:e>
                          <m:r>
                            <a:rPr lang="en-US" altLang="zh-CN" sz="2000" b="1" i="1">
                              <a:solidFill>
                                <a:srgbClr val="C00000"/>
                              </a:solidFill>
                              <a:latin typeface="Cambria Math" panose="02040503050406030204" charset="0"/>
                              <a:cs typeface="Cambria Math" panose="02040503050406030204" charset="0"/>
                            </a:rPr>
                            <m:t>𝜽</m:t>
                          </m:r>
                        </m:e>
                        <m:sup>
                          <m:r>
                            <a:rPr lang="en-US" altLang="zh-CN" sz="2000" b="1" i="1">
                              <a:solidFill>
                                <a:srgbClr val="C00000"/>
                              </a:solidFill>
                              <a:latin typeface="Cambria Math" panose="02040503050406030204" charset="0"/>
                              <a:cs typeface="Cambria Math" panose="02040503050406030204" charset="0"/>
                            </a:rPr>
                            <m:t>∗</m:t>
                          </m:r>
                        </m:sup>
                      </m:sSup>
                      <m:r>
                        <a:rPr lang="en-US" altLang="zh-CN" sz="2000" b="1" i="1">
                          <a:solidFill>
                            <a:srgbClr val="C00000"/>
                          </a:solidFill>
                          <a:latin typeface="Cambria Math" panose="02040503050406030204" charset="0"/>
                          <a:cs typeface="Cambria Math" panose="02040503050406030204" charset="0"/>
                        </a:rPr>
                        <m:t>=</m:t>
                      </m:r>
                      <m:r>
                        <a:rPr lang="en-US" altLang="zh-CN" sz="2000" b="1" i="1">
                          <a:solidFill>
                            <a:srgbClr val="C00000"/>
                          </a:solidFill>
                          <a:latin typeface="Cambria Math" panose="02040503050406030204" charset="0"/>
                          <a:cs typeface="Cambria Math" panose="02040503050406030204" charset="0"/>
                        </a:rPr>
                        <m:t>𝒂𝒓𝒈𝒎𝒊𝒏𝑲𝑳</m:t>
                      </m:r>
                      <m:r>
                        <a:rPr lang="en-US" altLang="zh-CN" sz="2000" b="1" i="1">
                          <a:solidFill>
                            <a:srgbClr val="C00000"/>
                          </a:solidFill>
                          <a:latin typeface="Cambria Math" panose="02040503050406030204" charset="0"/>
                          <a:cs typeface="Cambria Math" panose="02040503050406030204" charset="0"/>
                        </a:rPr>
                        <m:t>(</m:t>
                      </m:r>
                      <m:sSub>
                        <m:sSubPr>
                          <m:ctrlPr>
                            <a:rPr lang="en-US" altLang="zh-CN" sz="2000" b="1" i="1">
                              <a:solidFill>
                                <a:srgbClr val="C00000"/>
                              </a:solidFill>
                              <a:latin typeface="Cambria Math" panose="02040503050406030204" charset="0"/>
                              <a:cs typeface="Cambria Math" panose="02040503050406030204" charset="0"/>
                            </a:rPr>
                          </m:ctrlPr>
                        </m:sSubPr>
                        <m:e>
                          <m:r>
                            <a:rPr lang="en-US" altLang="zh-CN" sz="2000" b="1" i="1">
                              <a:solidFill>
                                <a:srgbClr val="C00000"/>
                              </a:solidFill>
                              <a:latin typeface="Cambria Math" panose="02040503050406030204" charset="0"/>
                              <a:cs typeface="Cambria Math" panose="02040503050406030204" charset="0"/>
                            </a:rPr>
                            <m:t>𝑷</m:t>
                          </m:r>
                        </m:e>
                        <m:sub>
                          <m:r>
                            <a:rPr lang="en-US" altLang="zh-CN" sz="2000" b="1" i="1">
                              <a:solidFill>
                                <a:srgbClr val="C00000"/>
                              </a:solidFill>
                              <a:latin typeface="Cambria Math" panose="02040503050406030204" charset="0"/>
                              <a:cs typeface="Cambria Math" panose="02040503050406030204" charset="0"/>
                            </a:rPr>
                            <m:t>𝜽</m:t>
                          </m:r>
                        </m:sub>
                      </m:sSub>
                      <m:r>
                        <a:rPr lang="en-US" altLang="zh-CN" sz="2000" b="1" i="1">
                          <a:solidFill>
                            <a:srgbClr val="C00000"/>
                          </a:solidFill>
                          <a:latin typeface="Cambria Math" panose="02040503050406030204" charset="0"/>
                          <a:cs typeface="Cambria Math" panose="02040503050406030204" charset="0"/>
                        </a:rPr>
                        <m:t>||</m:t>
                      </m:r>
                      <m:sSub>
                        <m:sSubPr>
                          <m:ctrlPr>
                            <a:rPr lang="en-US" altLang="zh-CN" sz="2000" b="1" i="1">
                              <a:solidFill>
                                <a:srgbClr val="C00000"/>
                              </a:solidFill>
                              <a:latin typeface="Cambria Math" panose="02040503050406030204" charset="0"/>
                              <a:cs typeface="Cambria Math" panose="02040503050406030204" charset="0"/>
                            </a:rPr>
                          </m:ctrlPr>
                        </m:sSubPr>
                        <m:e>
                          <m:r>
                            <a:rPr lang="en-US" altLang="zh-CN" sz="2000" b="1" i="1">
                              <a:solidFill>
                                <a:srgbClr val="C00000"/>
                              </a:solidFill>
                              <a:latin typeface="Cambria Math" panose="02040503050406030204" charset="0"/>
                              <a:cs typeface="Cambria Math" panose="02040503050406030204" charset="0"/>
                            </a:rPr>
                            <m:t>𝑷</m:t>
                          </m:r>
                        </m:e>
                        <m:sub>
                          <m:r>
                            <a:rPr lang="en-US" altLang="zh-CN" sz="2000" b="1" i="1">
                              <a:solidFill>
                                <a:srgbClr val="C00000"/>
                              </a:solidFill>
                              <a:latin typeface="Cambria Math" panose="02040503050406030204" charset="0"/>
                              <a:cs typeface="Cambria Math" panose="02040503050406030204" charset="0"/>
                            </a:rPr>
                            <m:t>𝒅𝒂𝒕𝒂</m:t>
                          </m:r>
                        </m:sub>
                      </m:sSub>
                      <m:r>
                        <a:rPr lang="en-US" altLang="zh-CN" sz="2000" b="1" i="1">
                          <a:solidFill>
                            <a:srgbClr val="C00000"/>
                          </a:solidFill>
                          <a:latin typeface="Cambria Math" panose="02040503050406030204" charset="0"/>
                          <a:cs typeface="Cambria Math" panose="02040503050406030204" charset="0"/>
                        </a:rPr>
                        <m:t>)</m:t>
                      </m:r>
                    </m:oMath>
                  </m:oMathPara>
                </a14:m>
                <a:endParaRPr lang="en-US" altLang="zh-CN" sz="2000" b="1">
                  <a:solidFill>
                    <a:srgbClr val="C00000"/>
                  </a:solidFill>
                </a:endParaRPr>
              </a:p>
            </p:txBody>
          </p:sp>
        </mc:Choice>
        <mc:Fallback>
          <p:sp>
            <p:nvSpPr>
              <p:cNvPr id="3" name="矩形 2"/>
              <p:cNvSpPr>
                <a:spLocks noRot="1" noChangeAspect="1" noMove="1" noResize="1" noEditPoints="1" noAdjustHandles="1" noChangeArrowheads="1" noChangeShapeType="1" noTextEdit="1"/>
              </p:cNvSpPr>
              <p:nvPr>
                <p:custDataLst>
                  <p:tags r:id="rId37"/>
                </p:custDataLst>
              </p:nvPr>
            </p:nvSpPr>
            <p:spPr>
              <a:xfrm>
                <a:off x="6560820" y="1941195"/>
                <a:ext cx="3504565" cy="466090"/>
              </a:xfrm>
              <a:prstGeom prst="rect">
                <a:avLst/>
              </a:prstGeom>
              <a:blipFill rotWithShape="1">
                <a:blip r:embed="rId38"/>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4" name="矩形 3"/>
          <p:cNvSpPr/>
          <p:nvPr>
            <p:custDataLst>
              <p:tags r:id="rId39"/>
            </p:custDataLst>
          </p:nvPr>
        </p:nvSpPr>
        <p:spPr>
          <a:xfrm>
            <a:off x="-104140" y="4481195"/>
            <a:ext cx="2114550" cy="98488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rgbClr val="C00000"/>
                </a:solidFill>
                <a:latin typeface="微软雅黑" panose="020B0503020204020204" pitchFamily="34" charset="-122"/>
                <a:ea typeface="微软雅黑" panose="020B0503020204020204" pitchFamily="34" charset="-122"/>
                <a:cs typeface="Cambria Math" panose="02040503050406030204" charset="0"/>
              </a:rPr>
              <a:t>可以拟合任意分布</a:t>
            </a:r>
            <a:endParaRPr lang="zh-CN" altLang="en-US" sz="2000" b="1">
              <a:solidFill>
                <a:srgbClr val="C00000"/>
              </a:solidFill>
              <a:latin typeface="微软雅黑" panose="020B0503020204020204" pitchFamily="34" charset="-122"/>
              <a:ea typeface="微软雅黑" panose="020B0503020204020204" pitchFamily="34" charset="-122"/>
              <a:cs typeface="Cambria Math" panose="02040503050406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fld id="{33025BDD-DB36-47A6-95A1-4AC16FAA9E08}" type="datetime1">
              <a:rPr lang="zh-CN" altLang="en-US" smtClean="0">
                <a:latin typeface="Arial" panose="020B0604020202020204" pitchFamily="34" charset="0"/>
                <a:cs typeface="+mn-ea"/>
                <a:sym typeface="Arial" panose="020B0604020202020204" pitchFamily="34" charset="0"/>
              </a:rPr>
            </a:fld>
            <a:endParaRPr lang="zh-CN" altLang="en-US" dirty="0">
              <a:latin typeface="Arial" panose="020B0604020202020204" pitchFamily="34" charset="0"/>
              <a:cs typeface="+mn-ea"/>
              <a:sym typeface="Arial" panose="020B0604020202020204" pitchFamily="34" charset="0"/>
            </a:endParaRPr>
          </a:p>
        </p:txBody>
      </p:sp>
      <p:sp>
        <p:nvSpPr>
          <p:cNvPr id="18" name="页脚占位符 17"/>
          <p:cNvSpPr>
            <a:spLocks noGrp="1"/>
          </p:cNvSpPr>
          <p:nvPr>
            <p:ph type="ftr" sz="quarter" idx="11"/>
          </p:nvPr>
        </p:nvSpPr>
        <p:spPr/>
        <p:txBody>
          <a:bodyPr/>
          <a:lstStyle/>
          <a:p>
            <a:r>
              <a:rPr lang="zh-CN" altLang="en-US">
                <a:latin typeface="Arial" panose="020B0604020202020204" pitchFamily="34" charset="0"/>
                <a:cs typeface="+mn-ea"/>
                <a:sym typeface="Arial" panose="020B0604020202020204" pitchFamily="34" charset="0"/>
              </a:rPr>
              <a:t>西安电子科技大学</a:t>
            </a:r>
            <a:endParaRPr lang="zh-CN" altLang="en-US" dirty="0">
              <a:latin typeface="Arial" panose="020B0604020202020204" pitchFamily="34" charset="0"/>
              <a:cs typeface="+mn-ea"/>
              <a:sym typeface="Arial" panose="020B0604020202020204" pitchFamily="34" charset="0"/>
            </a:endParaRPr>
          </a:p>
        </p:txBody>
      </p:sp>
      <p:pic>
        <p:nvPicPr>
          <p:cNvPr id="3076" name="图片 3075" descr="a2"/>
          <p:cNvPicPr>
            <a:picLocks noChangeAspect="1"/>
          </p:cNvPicPr>
          <p:nvPr/>
        </p:nvPicPr>
        <p:blipFill>
          <a:blip r:embed="rId1"/>
          <a:stretch>
            <a:fillRect/>
          </a:stretch>
        </p:blipFill>
        <p:spPr>
          <a:xfrm>
            <a:off x="-1270" y="0"/>
            <a:ext cx="10719435" cy="6858000"/>
          </a:xfrm>
          <a:prstGeom prst="rect">
            <a:avLst/>
          </a:prstGeom>
          <a:noFill/>
          <a:ln w="9525">
            <a:noFill/>
          </a:ln>
        </p:spPr>
      </p:pic>
      <p:sp>
        <p:nvSpPr>
          <p:cNvPr id="3074" name="标题 3073"/>
          <p:cNvSpPr>
            <a:spLocks noGrp="1"/>
          </p:cNvSpPr>
          <p:nvPr>
            <p:ph type="title"/>
          </p:nvPr>
        </p:nvSpPr>
        <p:spPr>
          <a:xfrm>
            <a:off x="3299460" y="0"/>
            <a:ext cx="7418705" cy="810895"/>
          </a:xfrm>
        </p:spPr>
        <p:txBody>
          <a:bodyPr anchor="ctr" anchorCtr="0">
            <a:normAutofit/>
          </a:bodyPr>
          <a:p>
            <a:pPr marL="0" indent="0" algn="ctr">
              <a:buNone/>
            </a:pPr>
            <a:r>
              <a:rPr lang="zh-CN" altLang="en-US" sz="3200" dirty="0">
                <a:solidFill>
                  <a:schemeClr val="bg1"/>
                </a:solidFill>
              </a:rPr>
              <a:t>扩散模型工作过程？</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827510" y="6546215"/>
            <a:ext cx="36449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7</a:t>
            </a:r>
            <a:endParaRPr lang="en-US" altLang="zh-CN">
              <a:latin typeface="+mn-ea"/>
            </a:endParaRPr>
          </a:p>
        </p:txBody>
      </p:sp>
      <p:sp>
        <p:nvSpPr>
          <p:cNvPr id="2" name="标题 2049"/>
          <p:cNvSpPr>
            <a:spLocks noGrp="1"/>
          </p:cNvSpPr>
          <p:nvPr/>
        </p:nvSpPr>
        <p:spPr>
          <a:xfrm rot="10800000" flipV="1">
            <a:off x="0" y="878205"/>
            <a:ext cx="12190730" cy="86106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just" hangingPunct="0">
              <a:lnSpc>
                <a:spcPct val="130000"/>
              </a:lnSpc>
            </a:pPr>
            <a:r>
              <a:rPr lang="zh-CN" sz="2800" b="1" kern="1200" baseline="0" dirty="0">
                <a:solidFill>
                  <a:schemeClr val="tx1"/>
                </a:solidFill>
                <a:latin typeface="微软雅黑" panose="020B0503020204020204" pitchFamily="34" charset="-122"/>
                <a:ea typeface="微软雅黑" panose="020B0503020204020204" pitchFamily="34" charset="-122"/>
              </a:rPr>
              <a:t>前向过程：</a:t>
            </a:r>
            <a:endParaRPr lang="zh-CN" sz="2800" b="1" kern="1200" baseline="0" dirty="0">
              <a:solidFill>
                <a:schemeClr val="tx1"/>
              </a:solidFill>
              <a:latin typeface="微软雅黑" panose="020B0503020204020204" pitchFamily="34" charset="-122"/>
              <a:ea typeface="微软雅黑" panose="020B0503020204020204" pitchFamily="34" charset="-122"/>
            </a:endParaRPr>
          </a:p>
        </p:txBody>
      </p:sp>
      <p:pic>
        <p:nvPicPr>
          <p:cNvPr id="3" name="图片 2" descr="1"/>
          <p:cNvPicPr>
            <a:picLocks noChangeAspect="1"/>
          </p:cNvPicPr>
          <p:nvPr/>
        </p:nvPicPr>
        <p:blipFill>
          <a:blip r:embed="rId2"/>
          <a:stretch>
            <a:fillRect/>
          </a:stretch>
        </p:blipFill>
        <p:spPr>
          <a:xfrm>
            <a:off x="386080" y="1815465"/>
            <a:ext cx="1304290" cy="978535"/>
          </a:xfrm>
          <a:prstGeom prst="rect">
            <a:avLst/>
          </a:prstGeom>
        </p:spPr>
      </p:pic>
      <p:pic>
        <p:nvPicPr>
          <p:cNvPr id="8" name="图片 7" descr="6"/>
          <p:cNvPicPr>
            <a:picLocks noChangeAspect="1"/>
          </p:cNvPicPr>
          <p:nvPr/>
        </p:nvPicPr>
        <p:blipFill>
          <a:blip r:embed="rId3"/>
          <a:stretch>
            <a:fillRect/>
          </a:stretch>
        </p:blipFill>
        <p:spPr>
          <a:xfrm>
            <a:off x="8069580" y="1815465"/>
            <a:ext cx="1318260" cy="988695"/>
          </a:xfrm>
          <a:prstGeom prst="rect">
            <a:avLst/>
          </a:prstGeom>
        </p:spPr>
      </p:pic>
      <p:pic>
        <p:nvPicPr>
          <p:cNvPr id="9" name="图片 8" descr="2"/>
          <p:cNvPicPr>
            <a:picLocks noChangeAspect="1"/>
          </p:cNvPicPr>
          <p:nvPr/>
        </p:nvPicPr>
        <p:blipFill>
          <a:blip r:embed="rId4"/>
          <a:stretch>
            <a:fillRect/>
          </a:stretch>
        </p:blipFill>
        <p:spPr>
          <a:xfrm>
            <a:off x="2726690" y="1809115"/>
            <a:ext cx="1311910" cy="983615"/>
          </a:xfrm>
          <a:prstGeom prst="rect">
            <a:avLst/>
          </a:prstGeom>
        </p:spPr>
      </p:pic>
      <p:pic>
        <p:nvPicPr>
          <p:cNvPr id="11" name="图片 10" descr="2"/>
          <p:cNvPicPr>
            <a:picLocks noChangeAspect="1"/>
          </p:cNvPicPr>
          <p:nvPr/>
        </p:nvPicPr>
        <p:blipFill>
          <a:blip r:embed="rId5"/>
          <a:stretch>
            <a:fillRect/>
          </a:stretch>
        </p:blipFill>
        <p:spPr>
          <a:xfrm>
            <a:off x="5265420" y="1809115"/>
            <a:ext cx="1302385" cy="977265"/>
          </a:xfrm>
          <a:prstGeom prst="rect">
            <a:avLst/>
          </a:prstGeom>
        </p:spPr>
      </p:pic>
      <p:pic>
        <p:nvPicPr>
          <p:cNvPr id="12" name="图片 11" descr="7"/>
          <p:cNvPicPr>
            <a:picLocks noChangeAspect="1"/>
          </p:cNvPicPr>
          <p:nvPr/>
        </p:nvPicPr>
        <p:blipFill>
          <a:blip r:embed="rId6"/>
          <a:stretch>
            <a:fillRect/>
          </a:stretch>
        </p:blipFill>
        <p:spPr>
          <a:xfrm>
            <a:off x="10612120" y="1809115"/>
            <a:ext cx="1304290" cy="978535"/>
          </a:xfrm>
          <a:prstGeom prst="rect">
            <a:avLst/>
          </a:prstGeom>
        </p:spPr>
      </p:pic>
      <p:sp>
        <p:nvSpPr>
          <p:cNvPr id="22" name="右箭头 21"/>
          <p:cNvSpPr/>
          <p:nvPr>
            <p:custDataLst>
              <p:tags r:id="rId7"/>
            </p:custDataLst>
          </p:nvPr>
        </p:nvSpPr>
        <p:spPr>
          <a:xfrm>
            <a:off x="1718945" y="2115185"/>
            <a:ext cx="979170" cy="485775"/>
          </a:xfrm>
          <a:prstGeom prst="rightArrow">
            <a:avLst>
              <a:gd name="adj1" fmla="val 69150"/>
              <a:gd name="adj2" fmla="val 50000"/>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右箭头 22"/>
          <p:cNvSpPr/>
          <p:nvPr>
            <p:custDataLst>
              <p:tags r:id="rId8"/>
            </p:custDataLst>
          </p:nvPr>
        </p:nvSpPr>
        <p:spPr>
          <a:xfrm>
            <a:off x="4120515" y="2115185"/>
            <a:ext cx="979170" cy="485775"/>
          </a:xfrm>
          <a:prstGeom prst="rightArrow">
            <a:avLst>
              <a:gd name="adj1" fmla="val 73071"/>
              <a:gd name="adj2" fmla="val 50000"/>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25" name="矩形 24"/>
              <p:cNvSpPr/>
              <p:nvPr>
                <p:custDataLst>
                  <p:tags r:id="rId9"/>
                </p:custDataLst>
              </p:nvPr>
            </p:nvSpPr>
            <p:spPr>
              <a:xfrm>
                <a:off x="838200" y="2826385"/>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0</m:t>
                          </m:r>
                        </m:sub>
                      </m:sSub>
                    </m:oMath>
                  </m:oMathPara>
                </a14:m>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5" name="矩形 24"/>
              <p:cNvSpPr>
                <a:spLocks noRot="1" noChangeAspect="1" noMove="1" noResize="1" noEditPoints="1" noAdjustHandles="1" noChangeArrowheads="1" noChangeShapeType="1" noTextEdit="1"/>
              </p:cNvSpPr>
              <p:nvPr>
                <p:custDataLst>
                  <p:tags r:id="rId10"/>
                </p:custDataLst>
              </p:nvPr>
            </p:nvSpPr>
            <p:spPr>
              <a:xfrm>
                <a:off x="838200" y="2826385"/>
                <a:ext cx="381000" cy="340995"/>
              </a:xfrm>
              <a:prstGeom prst="rect">
                <a:avLst/>
              </a:prstGeom>
              <a:blipFill rotWithShape="1">
                <a:blip r:embed="rId11"/>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custDataLst>
                  <p:tags r:id="rId12"/>
                </p:custDataLst>
              </p:nvPr>
            </p:nvSpPr>
            <p:spPr>
              <a:xfrm>
                <a:off x="3200400" y="2826385"/>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1</m:t>
                          </m:r>
                        </m:sub>
                      </m:sSub>
                    </m:oMath>
                  </m:oMathPara>
                </a14:m>
                <a:endParaRPr lang="zh-CN" altLang="en-US" sz="2000">
                  <a:solidFill>
                    <a:schemeClr val="tx1"/>
                  </a:solidFill>
                </a:endParaRPr>
              </a:p>
            </p:txBody>
          </p:sp>
        </mc:Choice>
        <mc:Fallback>
          <p:sp>
            <p:nvSpPr>
              <p:cNvPr id="26" name="矩形 25"/>
              <p:cNvSpPr>
                <a:spLocks noRot="1" noChangeAspect="1" noMove="1" noResize="1" noEditPoints="1" noAdjustHandles="1" noChangeArrowheads="1" noChangeShapeType="1" noTextEdit="1"/>
              </p:cNvSpPr>
              <p:nvPr>
                <p:custDataLst>
                  <p:tags r:id="rId13"/>
                </p:custDataLst>
              </p:nvPr>
            </p:nvSpPr>
            <p:spPr>
              <a:xfrm>
                <a:off x="3200400" y="2826385"/>
                <a:ext cx="381000" cy="340995"/>
              </a:xfrm>
              <a:prstGeom prst="rect">
                <a:avLst/>
              </a:prstGeom>
              <a:blipFill rotWithShape="1">
                <a:blip r:embed="rId14"/>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custDataLst>
                  <p:tags r:id="rId15"/>
                </p:custDataLst>
              </p:nvPr>
            </p:nvSpPr>
            <p:spPr>
              <a:xfrm>
                <a:off x="8538210" y="2826385"/>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𝑡</m:t>
                          </m:r>
                        </m:sub>
                      </m:sSub>
                    </m:oMath>
                  </m:oMathPara>
                </a14:m>
                <a:endParaRPr lang="zh-CN" altLang="en-US" sz="2000">
                  <a:solidFill>
                    <a:schemeClr val="tx1"/>
                  </a:solidFill>
                </a:endParaRPr>
              </a:p>
            </p:txBody>
          </p:sp>
        </mc:Choice>
        <mc:Fallback>
          <p:sp>
            <p:nvSpPr>
              <p:cNvPr id="27" name="矩形 26"/>
              <p:cNvSpPr>
                <a:spLocks noRot="1" noChangeAspect="1" noMove="1" noResize="1" noEditPoints="1" noAdjustHandles="1" noChangeArrowheads="1" noChangeShapeType="1" noTextEdit="1"/>
              </p:cNvSpPr>
              <p:nvPr>
                <p:custDataLst>
                  <p:tags r:id="rId16"/>
                </p:custDataLst>
              </p:nvPr>
            </p:nvSpPr>
            <p:spPr>
              <a:xfrm>
                <a:off x="8538210" y="2826385"/>
                <a:ext cx="381000" cy="340995"/>
              </a:xfrm>
              <a:prstGeom prst="rect">
                <a:avLst/>
              </a:prstGeom>
              <a:blipFill rotWithShape="1">
                <a:blip r:embed="rId17"/>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custDataLst>
                  <p:tags r:id="rId18"/>
                </p:custDataLst>
              </p:nvPr>
            </p:nvSpPr>
            <p:spPr>
              <a:xfrm>
                <a:off x="11062970" y="2836545"/>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𝑇</m:t>
                          </m:r>
                        </m:sub>
                      </m:sSub>
                    </m:oMath>
                  </m:oMathPara>
                </a14:m>
                <a:endParaRPr lang="zh-CN" altLang="en-US" sz="2000">
                  <a:solidFill>
                    <a:schemeClr val="tx1"/>
                  </a:solidFill>
                </a:endParaRPr>
              </a:p>
            </p:txBody>
          </p:sp>
        </mc:Choice>
        <mc:Fallback>
          <p:sp>
            <p:nvSpPr>
              <p:cNvPr id="28" name="矩形 27"/>
              <p:cNvSpPr>
                <a:spLocks noRot="1" noChangeAspect="1" noMove="1" noResize="1" noEditPoints="1" noAdjustHandles="1" noChangeArrowheads="1" noChangeShapeType="1" noTextEdit="1"/>
              </p:cNvSpPr>
              <p:nvPr>
                <p:custDataLst>
                  <p:tags r:id="rId19"/>
                </p:custDataLst>
              </p:nvPr>
            </p:nvSpPr>
            <p:spPr>
              <a:xfrm>
                <a:off x="11062970" y="2836545"/>
                <a:ext cx="381000" cy="340995"/>
              </a:xfrm>
              <a:prstGeom prst="rect">
                <a:avLst/>
              </a:prstGeom>
              <a:blipFill rotWithShape="1">
                <a:blip r:embed="rId20"/>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custDataLst>
                  <p:tags r:id="rId21"/>
                </p:custDataLst>
              </p:nvPr>
            </p:nvSpPr>
            <p:spPr>
              <a:xfrm>
                <a:off x="5726430" y="2844800"/>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2</m:t>
                          </m:r>
                        </m:sub>
                      </m:sSub>
                    </m:oMath>
                  </m:oMathPara>
                </a14:m>
                <a:endParaRPr lang="zh-CN" altLang="en-US" sz="2000">
                  <a:solidFill>
                    <a:schemeClr val="tx1"/>
                  </a:solidFill>
                </a:endParaRPr>
              </a:p>
            </p:txBody>
          </p:sp>
        </mc:Choice>
        <mc:Fallback>
          <p:sp>
            <p:nvSpPr>
              <p:cNvPr id="29" name="矩形 28"/>
              <p:cNvSpPr>
                <a:spLocks noRot="1" noChangeAspect="1" noMove="1" noResize="1" noEditPoints="1" noAdjustHandles="1" noChangeArrowheads="1" noChangeShapeType="1" noTextEdit="1"/>
              </p:cNvSpPr>
              <p:nvPr>
                <p:custDataLst>
                  <p:tags r:id="rId22"/>
                </p:custDataLst>
              </p:nvPr>
            </p:nvSpPr>
            <p:spPr>
              <a:xfrm>
                <a:off x="5726430" y="2844800"/>
                <a:ext cx="381000" cy="340995"/>
              </a:xfrm>
              <a:prstGeom prst="rect">
                <a:avLst/>
              </a:prstGeom>
              <a:blipFill rotWithShape="1">
                <a:blip r:embed="rId23"/>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0" name="右箭头 29"/>
          <p:cNvSpPr/>
          <p:nvPr>
            <p:custDataLst>
              <p:tags r:id="rId24"/>
            </p:custDataLst>
          </p:nvPr>
        </p:nvSpPr>
        <p:spPr>
          <a:xfrm>
            <a:off x="6620510" y="2115185"/>
            <a:ext cx="1031875" cy="485775"/>
          </a:xfrm>
          <a:prstGeom prst="rightArrow">
            <a:avLst>
              <a:gd name="adj1" fmla="val 72810"/>
              <a:gd name="adj2" fmla="val 50000"/>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custDataLst>
              <p:tags r:id="rId25"/>
            </p:custDataLst>
          </p:nvPr>
        </p:nvSpPr>
        <p:spPr>
          <a:xfrm>
            <a:off x="7484110" y="2187575"/>
            <a:ext cx="66865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a:t>
            </a:r>
            <a:endParaRPr lang="en-US" altLang="zh-CN" b="1">
              <a:solidFill>
                <a:schemeClr val="tx1"/>
              </a:solidFill>
            </a:endParaRPr>
          </a:p>
        </p:txBody>
      </p:sp>
      <p:sp>
        <p:nvSpPr>
          <p:cNvPr id="33" name="右箭头 32"/>
          <p:cNvSpPr/>
          <p:nvPr>
            <p:custDataLst>
              <p:tags r:id="rId26"/>
            </p:custDataLst>
          </p:nvPr>
        </p:nvSpPr>
        <p:spPr>
          <a:xfrm>
            <a:off x="9411335" y="2115185"/>
            <a:ext cx="948055" cy="485775"/>
          </a:xfrm>
          <a:prstGeom prst="rightArrow">
            <a:avLst>
              <a:gd name="adj1" fmla="val 69150"/>
              <a:gd name="adj2" fmla="val 50000"/>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矩形 41"/>
          <p:cNvSpPr/>
          <p:nvPr>
            <p:custDataLst>
              <p:tags r:id="rId27"/>
            </p:custDataLst>
          </p:nvPr>
        </p:nvSpPr>
        <p:spPr>
          <a:xfrm>
            <a:off x="10153650" y="2187575"/>
            <a:ext cx="66865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t>
            </a:r>
            <a:endParaRPr lang="en-US" altLang="zh-CN">
              <a:solidFill>
                <a:schemeClr val="tx1"/>
              </a:solidFill>
            </a:endParaRPr>
          </a:p>
        </p:txBody>
      </p:sp>
      <mc:AlternateContent xmlns:mc="http://schemas.openxmlformats.org/markup-compatibility/2006">
        <mc:Choice xmlns:a14="http://schemas.microsoft.com/office/drawing/2010/main" Requires="a14">
          <p:sp>
            <p:nvSpPr>
              <p:cNvPr id="57" name="矩形 56"/>
              <p:cNvSpPr/>
              <p:nvPr>
                <p:custDataLst>
                  <p:tags r:id="rId28"/>
                </p:custDataLst>
              </p:nvPr>
            </p:nvSpPr>
            <p:spPr>
              <a:xfrm>
                <a:off x="1621155" y="1755775"/>
                <a:ext cx="107188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𝑞</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1</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0</m:t>
                          </m:r>
                        </m:sub>
                      </m:sSub>
                      <m:r>
                        <a:rPr lang="en-US" altLang="zh-CN" sz="2000" i="1">
                          <a:solidFill>
                            <a:schemeClr val="tx1"/>
                          </a:solidFill>
                          <a:latin typeface="Cambria Math" panose="02040503050406030204" charset="0"/>
                          <a:cs typeface="Cambria Math" panose="02040503050406030204" charset="0"/>
                        </a:rPr>
                        <m:t>)</m:t>
                      </m:r>
                    </m:oMath>
                  </m:oMathPara>
                </a14:m>
                <a:endParaRPr lang="zh-CN" altLang="en-US" sz="2000">
                  <a:solidFill>
                    <a:schemeClr val="tx1"/>
                  </a:solidFill>
                </a:endParaRPr>
              </a:p>
            </p:txBody>
          </p:sp>
        </mc:Choice>
        <mc:Fallback>
          <p:sp>
            <p:nvSpPr>
              <p:cNvPr id="57" name="矩形 56"/>
              <p:cNvSpPr>
                <a:spLocks noRot="1" noChangeAspect="1" noMove="1" noResize="1" noEditPoints="1" noAdjustHandles="1" noChangeArrowheads="1" noChangeShapeType="1" noTextEdit="1"/>
              </p:cNvSpPr>
              <p:nvPr>
                <p:custDataLst>
                  <p:tags r:id="rId29"/>
                </p:custDataLst>
              </p:nvPr>
            </p:nvSpPr>
            <p:spPr>
              <a:xfrm>
                <a:off x="1621155" y="1755775"/>
                <a:ext cx="1071880" cy="340995"/>
              </a:xfrm>
              <a:prstGeom prst="rect">
                <a:avLst/>
              </a:prstGeom>
              <a:blipFill rotWithShape="1">
                <a:blip r:embed="rId30"/>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68" name="直接箭头连接符 67"/>
          <p:cNvCxnSpPr>
            <a:stCxn id="28" idx="2"/>
            <a:endCxn id="69" idx="0"/>
          </p:cNvCxnSpPr>
          <p:nvPr/>
        </p:nvCxnSpPr>
        <p:spPr>
          <a:xfrm>
            <a:off x="11253470" y="3177540"/>
            <a:ext cx="0" cy="35052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69" name="矩形 68"/>
          <p:cNvSpPr/>
          <p:nvPr>
            <p:custDataLst>
              <p:tags r:id="rId31"/>
            </p:custDataLst>
          </p:nvPr>
        </p:nvSpPr>
        <p:spPr>
          <a:xfrm>
            <a:off x="10601325" y="3528060"/>
            <a:ext cx="130429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高斯分布</a:t>
            </a:r>
            <a:endParaRPr lang="zh-CN" altLang="en-US" sz="2000">
              <a:solidFill>
                <a:schemeClr val="tx1"/>
              </a:solidFill>
            </a:endParaRPr>
          </a:p>
        </p:txBody>
      </p:sp>
      <p:sp>
        <p:nvSpPr>
          <p:cNvPr id="70" name="标题 2049"/>
          <p:cNvSpPr>
            <a:spLocks noGrp="1"/>
          </p:cNvSpPr>
          <p:nvPr/>
        </p:nvSpPr>
        <p:spPr>
          <a:xfrm rot="10800000" flipV="1">
            <a:off x="0" y="3917950"/>
            <a:ext cx="12190730" cy="86106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just" hangingPunct="0">
              <a:lnSpc>
                <a:spcPct val="130000"/>
              </a:lnSpc>
            </a:pPr>
            <a:r>
              <a:rPr lang="zh-CN" sz="2800" b="1" kern="1200" baseline="0" dirty="0">
                <a:solidFill>
                  <a:schemeClr val="tx1"/>
                </a:solidFill>
                <a:latin typeface="微软雅黑" panose="020B0503020204020204" pitchFamily="34" charset="-122"/>
                <a:ea typeface="微软雅黑" panose="020B0503020204020204" pitchFamily="34" charset="-122"/>
              </a:rPr>
              <a:t>反向过程：</a:t>
            </a:r>
            <a:endParaRPr lang="zh-CN" sz="2800" b="1" kern="1200" baseline="0" dirty="0">
              <a:solidFill>
                <a:schemeClr val="tx1"/>
              </a:solidFill>
              <a:latin typeface="微软雅黑" panose="020B0503020204020204" pitchFamily="34" charset="-122"/>
              <a:ea typeface="微软雅黑" panose="020B0503020204020204" pitchFamily="34" charset="-122"/>
            </a:endParaRPr>
          </a:p>
        </p:txBody>
      </p:sp>
      <p:pic>
        <p:nvPicPr>
          <p:cNvPr id="71" name="图片 70" descr="1"/>
          <p:cNvPicPr>
            <a:picLocks noChangeAspect="1"/>
          </p:cNvPicPr>
          <p:nvPr/>
        </p:nvPicPr>
        <p:blipFill>
          <a:blip r:embed="rId2"/>
          <a:stretch>
            <a:fillRect/>
          </a:stretch>
        </p:blipFill>
        <p:spPr>
          <a:xfrm>
            <a:off x="381000" y="4897755"/>
            <a:ext cx="1304290" cy="978535"/>
          </a:xfrm>
          <a:prstGeom prst="rect">
            <a:avLst/>
          </a:prstGeom>
        </p:spPr>
      </p:pic>
      <p:pic>
        <p:nvPicPr>
          <p:cNvPr id="72" name="图片 71" descr="6"/>
          <p:cNvPicPr>
            <a:picLocks noChangeAspect="1"/>
          </p:cNvPicPr>
          <p:nvPr/>
        </p:nvPicPr>
        <p:blipFill>
          <a:blip r:embed="rId3"/>
          <a:stretch>
            <a:fillRect/>
          </a:stretch>
        </p:blipFill>
        <p:spPr>
          <a:xfrm>
            <a:off x="8064500" y="4897755"/>
            <a:ext cx="1318260" cy="988695"/>
          </a:xfrm>
          <a:prstGeom prst="rect">
            <a:avLst/>
          </a:prstGeom>
        </p:spPr>
      </p:pic>
      <p:pic>
        <p:nvPicPr>
          <p:cNvPr id="73" name="图片 72" descr="2"/>
          <p:cNvPicPr>
            <a:picLocks noChangeAspect="1"/>
          </p:cNvPicPr>
          <p:nvPr/>
        </p:nvPicPr>
        <p:blipFill>
          <a:blip r:embed="rId4"/>
          <a:stretch>
            <a:fillRect/>
          </a:stretch>
        </p:blipFill>
        <p:spPr>
          <a:xfrm>
            <a:off x="2721610" y="4891405"/>
            <a:ext cx="1311910" cy="983615"/>
          </a:xfrm>
          <a:prstGeom prst="rect">
            <a:avLst/>
          </a:prstGeom>
        </p:spPr>
      </p:pic>
      <p:pic>
        <p:nvPicPr>
          <p:cNvPr id="74" name="图片 73" descr="2"/>
          <p:cNvPicPr>
            <a:picLocks noChangeAspect="1"/>
          </p:cNvPicPr>
          <p:nvPr/>
        </p:nvPicPr>
        <p:blipFill>
          <a:blip r:embed="rId5"/>
          <a:stretch>
            <a:fillRect/>
          </a:stretch>
        </p:blipFill>
        <p:spPr>
          <a:xfrm>
            <a:off x="5265420" y="4909185"/>
            <a:ext cx="1302385" cy="977265"/>
          </a:xfrm>
          <a:prstGeom prst="rect">
            <a:avLst/>
          </a:prstGeom>
        </p:spPr>
      </p:pic>
      <p:pic>
        <p:nvPicPr>
          <p:cNvPr id="75" name="图片 74" descr="7"/>
          <p:cNvPicPr>
            <a:picLocks noChangeAspect="1"/>
          </p:cNvPicPr>
          <p:nvPr/>
        </p:nvPicPr>
        <p:blipFill>
          <a:blip r:embed="rId6"/>
          <a:stretch>
            <a:fillRect/>
          </a:stretch>
        </p:blipFill>
        <p:spPr>
          <a:xfrm>
            <a:off x="10581640" y="4891405"/>
            <a:ext cx="1304290" cy="978535"/>
          </a:xfrm>
          <a:prstGeom prst="rect">
            <a:avLst/>
          </a:prstGeom>
        </p:spPr>
      </p:pic>
      <p:sp>
        <p:nvSpPr>
          <p:cNvPr id="76" name="右箭头 75"/>
          <p:cNvSpPr/>
          <p:nvPr>
            <p:custDataLst>
              <p:tags r:id="rId32"/>
            </p:custDataLst>
          </p:nvPr>
        </p:nvSpPr>
        <p:spPr>
          <a:xfrm rot="10800000">
            <a:off x="1713865" y="5197475"/>
            <a:ext cx="979170" cy="485775"/>
          </a:xfrm>
          <a:prstGeom prst="rightArrow">
            <a:avLst>
              <a:gd name="adj1" fmla="val 69150"/>
              <a:gd name="adj2" fmla="val 50000"/>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右箭头 76"/>
          <p:cNvSpPr/>
          <p:nvPr>
            <p:custDataLst>
              <p:tags r:id="rId33"/>
            </p:custDataLst>
          </p:nvPr>
        </p:nvSpPr>
        <p:spPr>
          <a:xfrm rot="10800000">
            <a:off x="4115435" y="5197475"/>
            <a:ext cx="979170" cy="485775"/>
          </a:xfrm>
          <a:prstGeom prst="rightArrow">
            <a:avLst>
              <a:gd name="adj1" fmla="val 69150"/>
              <a:gd name="adj2" fmla="val 50000"/>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78" name="矩形 77"/>
              <p:cNvSpPr/>
              <p:nvPr>
                <p:custDataLst>
                  <p:tags r:id="rId34"/>
                </p:custDataLst>
              </p:nvPr>
            </p:nvSpPr>
            <p:spPr>
              <a:xfrm>
                <a:off x="833120" y="5908675"/>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0</m:t>
                          </m:r>
                        </m:sub>
                      </m:sSub>
                    </m:oMath>
                  </m:oMathPara>
                </a14:m>
                <a:endParaRPr lang="zh-CN" altLang="en-US" sz="2000">
                  <a:solidFill>
                    <a:schemeClr val="tx1"/>
                  </a:solidFill>
                </a:endParaRPr>
              </a:p>
            </p:txBody>
          </p:sp>
        </mc:Choice>
        <mc:Fallback>
          <p:sp>
            <p:nvSpPr>
              <p:cNvPr id="78" name="矩形 77"/>
              <p:cNvSpPr>
                <a:spLocks noRot="1" noChangeAspect="1" noMove="1" noResize="1" noEditPoints="1" noAdjustHandles="1" noChangeArrowheads="1" noChangeShapeType="1" noTextEdit="1"/>
              </p:cNvSpPr>
              <p:nvPr>
                <p:custDataLst>
                  <p:tags r:id="rId35"/>
                </p:custDataLst>
              </p:nvPr>
            </p:nvSpPr>
            <p:spPr>
              <a:xfrm>
                <a:off x="833120" y="5908675"/>
                <a:ext cx="381000" cy="340995"/>
              </a:xfrm>
              <a:prstGeom prst="rect">
                <a:avLst/>
              </a:prstGeom>
              <a:blipFill rotWithShape="1">
                <a:blip r:embed="rId11"/>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9" name="矩形 78"/>
              <p:cNvSpPr/>
              <p:nvPr>
                <p:custDataLst>
                  <p:tags r:id="rId36"/>
                </p:custDataLst>
              </p:nvPr>
            </p:nvSpPr>
            <p:spPr>
              <a:xfrm>
                <a:off x="3195320" y="5908675"/>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1</m:t>
                          </m:r>
                        </m:sub>
                      </m:sSub>
                    </m:oMath>
                  </m:oMathPara>
                </a14:m>
                <a:endParaRPr lang="zh-CN" altLang="en-US" sz="2000">
                  <a:solidFill>
                    <a:schemeClr val="tx1"/>
                  </a:solidFill>
                </a:endParaRPr>
              </a:p>
            </p:txBody>
          </p:sp>
        </mc:Choice>
        <mc:Fallback>
          <p:sp>
            <p:nvSpPr>
              <p:cNvPr id="79" name="矩形 78"/>
              <p:cNvSpPr>
                <a:spLocks noRot="1" noChangeAspect="1" noMove="1" noResize="1" noEditPoints="1" noAdjustHandles="1" noChangeArrowheads="1" noChangeShapeType="1" noTextEdit="1"/>
              </p:cNvSpPr>
              <p:nvPr>
                <p:custDataLst>
                  <p:tags r:id="rId37"/>
                </p:custDataLst>
              </p:nvPr>
            </p:nvSpPr>
            <p:spPr>
              <a:xfrm>
                <a:off x="3195320" y="5908675"/>
                <a:ext cx="381000" cy="340995"/>
              </a:xfrm>
              <a:prstGeom prst="rect">
                <a:avLst/>
              </a:prstGeom>
              <a:blipFill rotWithShape="1">
                <a:blip r:embed="rId14"/>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0" name="矩形 79"/>
              <p:cNvSpPr/>
              <p:nvPr>
                <p:custDataLst>
                  <p:tags r:id="rId38"/>
                </p:custDataLst>
              </p:nvPr>
            </p:nvSpPr>
            <p:spPr>
              <a:xfrm>
                <a:off x="8533130" y="5908675"/>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𝑡</m:t>
                          </m:r>
                        </m:sub>
                      </m:sSub>
                    </m:oMath>
                  </m:oMathPara>
                </a14:m>
                <a:endParaRPr lang="zh-CN" altLang="en-US" sz="2000">
                  <a:solidFill>
                    <a:schemeClr val="tx1"/>
                  </a:solidFill>
                </a:endParaRPr>
              </a:p>
            </p:txBody>
          </p:sp>
        </mc:Choice>
        <mc:Fallback>
          <p:sp>
            <p:nvSpPr>
              <p:cNvPr id="80" name="矩形 79"/>
              <p:cNvSpPr>
                <a:spLocks noRot="1" noChangeAspect="1" noMove="1" noResize="1" noEditPoints="1" noAdjustHandles="1" noChangeArrowheads="1" noChangeShapeType="1" noTextEdit="1"/>
              </p:cNvSpPr>
              <p:nvPr>
                <p:custDataLst>
                  <p:tags r:id="rId39"/>
                </p:custDataLst>
              </p:nvPr>
            </p:nvSpPr>
            <p:spPr>
              <a:xfrm>
                <a:off x="8533130" y="5908675"/>
                <a:ext cx="381000" cy="340995"/>
              </a:xfrm>
              <a:prstGeom prst="rect">
                <a:avLst/>
              </a:prstGeom>
              <a:blipFill rotWithShape="1">
                <a:blip r:embed="rId17"/>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矩形 80"/>
              <p:cNvSpPr/>
              <p:nvPr>
                <p:custDataLst>
                  <p:tags r:id="rId40"/>
                </p:custDataLst>
              </p:nvPr>
            </p:nvSpPr>
            <p:spPr>
              <a:xfrm>
                <a:off x="11057890" y="5918835"/>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𝑇</m:t>
                          </m:r>
                        </m:sub>
                      </m:sSub>
                    </m:oMath>
                  </m:oMathPara>
                </a14:m>
                <a:endParaRPr lang="zh-CN" altLang="en-US" sz="2000">
                  <a:solidFill>
                    <a:schemeClr val="tx1"/>
                  </a:solidFill>
                </a:endParaRPr>
              </a:p>
            </p:txBody>
          </p:sp>
        </mc:Choice>
        <mc:Fallback>
          <p:sp>
            <p:nvSpPr>
              <p:cNvPr id="81" name="矩形 80"/>
              <p:cNvSpPr>
                <a:spLocks noRot="1" noChangeAspect="1" noMove="1" noResize="1" noEditPoints="1" noAdjustHandles="1" noChangeArrowheads="1" noChangeShapeType="1" noTextEdit="1"/>
              </p:cNvSpPr>
              <p:nvPr>
                <p:custDataLst>
                  <p:tags r:id="rId41"/>
                </p:custDataLst>
              </p:nvPr>
            </p:nvSpPr>
            <p:spPr>
              <a:xfrm>
                <a:off x="11057890" y="5918835"/>
                <a:ext cx="381000" cy="340995"/>
              </a:xfrm>
              <a:prstGeom prst="rect">
                <a:avLst/>
              </a:prstGeom>
              <a:blipFill rotWithShape="1">
                <a:blip r:embed="rId20"/>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 name="矩形 81"/>
              <p:cNvSpPr/>
              <p:nvPr>
                <p:custDataLst>
                  <p:tags r:id="rId42"/>
                </p:custDataLst>
              </p:nvPr>
            </p:nvSpPr>
            <p:spPr>
              <a:xfrm>
                <a:off x="5726430" y="5927090"/>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2</m:t>
                          </m:r>
                        </m:sub>
                      </m:sSub>
                    </m:oMath>
                  </m:oMathPara>
                </a14:m>
                <a:endParaRPr lang="zh-CN" altLang="en-US" sz="2000">
                  <a:solidFill>
                    <a:schemeClr val="tx1"/>
                  </a:solidFill>
                </a:endParaRPr>
              </a:p>
            </p:txBody>
          </p:sp>
        </mc:Choice>
        <mc:Fallback>
          <p:sp>
            <p:nvSpPr>
              <p:cNvPr id="82" name="矩形 81"/>
              <p:cNvSpPr>
                <a:spLocks noRot="1" noChangeAspect="1" noMove="1" noResize="1" noEditPoints="1" noAdjustHandles="1" noChangeArrowheads="1" noChangeShapeType="1" noTextEdit="1"/>
              </p:cNvSpPr>
              <p:nvPr>
                <p:custDataLst>
                  <p:tags r:id="rId43"/>
                </p:custDataLst>
              </p:nvPr>
            </p:nvSpPr>
            <p:spPr>
              <a:xfrm>
                <a:off x="5726430" y="5927090"/>
                <a:ext cx="381000" cy="340995"/>
              </a:xfrm>
              <a:prstGeom prst="rect">
                <a:avLst/>
              </a:prstGeom>
              <a:blipFill rotWithShape="1">
                <a:blip r:embed="rId23"/>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83" name="右箭头 82"/>
          <p:cNvSpPr/>
          <p:nvPr>
            <p:custDataLst>
              <p:tags r:id="rId44"/>
            </p:custDataLst>
          </p:nvPr>
        </p:nvSpPr>
        <p:spPr>
          <a:xfrm rot="10800000">
            <a:off x="6639560" y="5197475"/>
            <a:ext cx="906145" cy="485775"/>
          </a:xfrm>
          <a:prstGeom prst="rightArrow">
            <a:avLst>
              <a:gd name="adj1" fmla="val 69150"/>
              <a:gd name="adj2" fmla="val 50000"/>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矩形 83"/>
          <p:cNvSpPr/>
          <p:nvPr>
            <p:custDataLst>
              <p:tags r:id="rId45"/>
            </p:custDataLst>
          </p:nvPr>
        </p:nvSpPr>
        <p:spPr>
          <a:xfrm>
            <a:off x="7372350" y="5269865"/>
            <a:ext cx="66865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t>
            </a:r>
            <a:endParaRPr lang="en-US" altLang="zh-CN">
              <a:solidFill>
                <a:schemeClr val="tx1"/>
              </a:solidFill>
            </a:endParaRPr>
          </a:p>
        </p:txBody>
      </p:sp>
      <p:sp>
        <p:nvSpPr>
          <p:cNvPr id="85" name="右箭头 84"/>
          <p:cNvSpPr/>
          <p:nvPr>
            <p:custDataLst>
              <p:tags r:id="rId46"/>
            </p:custDataLst>
          </p:nvPr>
        </p:nvSpPr>
        <p:spPr>
          <a:xfrm rot="10800000">
            <a:off x="9406255" y="5197475"/>
            <a:ext cx="885825" cy="485775"/>
          </a:xfrm>
          <a:prstGeom prst="rightArrow">
            <a:avLst>
              <a:gd name="adj1" fmla="val 73071"/>
              <a:gd name="adj2" fmla="val 50000"/>
            </a:avLst>
          </a:prstGeom>
          <a:noFill/>
          <a:ln w="2540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矩形 85"/>
          <p:cNvSpPr/>
          <p:nvPr>
            <p:custDataLst>
              <p:tags r:id="rId47"/>
            </p:custDataLst>
          </p:nvPr>
        </p:nvSpPr>
        <p:spPr>
          <a:xfrm>
            <a:off x="10093325" y="5269865"/>
            <a:ext cx="66865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t>
            </a:r>
            <a:endParaRPr lang="en-US" altLang="zh-CN">
              <a:solidFill>
                <a:schemeClr val="tx1"/>
              </a:solidFill>
            </a:endParaRPr>
          </a:p>
        </p:txBody>
      </p:sp>
      <p:sp>
        <p:nvSpPr>
          <p:cNvPr id="94" name="矩形 93"/>
          <p:cNvSpPr/>
          <p:nvPr>
            <p:custDataLst>
              <p:tags r:id="rId48"/>
            </p:custDataLst>
          </p:nvPr>
        </p:nvSpPr>
        <p:spPr>
          <a:xfrm>
            <a:off x="1596390" y="4101465"/>
            <a:ext cx="3729990" cy="67754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rgbClr val="C00000"/>
                </a:solidFill>
              </a:rPr>
              <a:t>扩散模型学习的就是反向过程</a:t>
            </a:r>
            <a:endParaRPr lang="zh-CN" altLang="en-US" sz="2000" b="1">
              <a:solidFill>
                <a:srgbClr val="C00000"/>
              </a:solidFill>
            </a:endParaRPr>
          </a:p>
        </p:txBody>
      </p:sp>
      <p:sp>
        <p:nvSpPr>
          <p:cNvPr id="95" name="矩形 94"/>
          <p:cNvSpPr/>
          <p:nvPr>
            <p:custDataLst>
              <p:tags r:id="rId49"/>
            </p:custDataLst>
          </p:nvPr>
        </p:nvSpPr>
        <p:spPr>
          <a:xfrm>
            <a:off x="1718945" y="2826385"/>
            <a:ext cx="100774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step1</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96" name="矩形 95"/>
          <p:cNvSpPr/>
          <p:nvPr>
            <p:custDataLst>
              <p:tags r:id="rId50"/>
            </p:custDataLst>
          </p:nvPr>
        </p:nvSpPr>
        <p:spPr>
          <a:xfrm>
            <a:off x="4039870" y="2826385"/>
            <a:ext cx="133286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step2</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97" name="矩形 96"/>
          <p:cNvSpPr/>
          <p:nvPr>
            <p:custDataLst>
              <p:tags r:id="rId51"/>
            </p:custDataLst>
          </p:nvPr>
        </p:nvSpPr>
        <p:spPr>
          <a:xfrm>
            <a:off x="6674485" y="2804160"/>
            <a:ext cx="87122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step3</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98" name="矩形 97"/>
          <p:cNvSpPr/>
          <p:nvPr>
            <p:custDataLst>
              <p:tags r:id="rId52"/>
            </p:custDataLst>
          </p:nvPr>
        </p:nvSpPr>
        <p:spPr>
          <a:xfrm>
            <a:off x="9326880" y="2826385"/>
            <a:ext cx="133858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step(t+1)</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custDataLst>
              <p:tags r:id="rId53"/>
            </p:custDataLst>
          </p:nvPr>
        </p:nvSpPr>
        <p:spPr>
          <a:xfrm>
            <a:off x="9387840" y="5927090"/>
            <a:ext cx="125412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step(t+1)</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custDataLst>
              <p:tags r:id="rId54"/>
            </p:custDataLst>
          </p:nvPr>
        </p:nvSpPr>
        <p:spPr>
          <a:xfrm>
            <a:off x="6680200" y="5908675"/>
            <a:ext cx="102044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step3</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102" name="矩形 101"/>
          <p:cNvSpPr/>
          <p:nvPr>
            <p:custDataLst>
              <p:tags r:id="rId55"/>
            </p:custDataLst>
          </p:nvPr>
        </p:nvSpPr>
        <p:spPr>
          <a:xfrm>
            <a:off x="4033520" y="5908675"/>
            <a:ext cx="133858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step2</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103" name="矩形 102"/>
          <p:cNvSpPr/>
          <p:nvPr>
            <p:custDataLst>
              <p:tags r:id="rId56"/>
            </p:custDataLst>
          </p:nvPr>
        </p:nvSpPr>
        <p:spPr>
          <a:xfrm>
            <a:off x="1685290" y="5908675"/>
            <a:ext cx="103568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step1</a:t>
            </a:r>
            <a:endParaRPr lang="en-US" altLang="zh-CN" sz="200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 name="矩形 3"/>
              <p:cNvSpPr/>
              <p:nvPr>
                <p:custDataLst>
                  <p:tags r:id="rId57"/>
                </p:custDataLst>
              </p:nvPr>
            </p:nvSpPr>
            <p:spPr>
              <a:xfrm>
                <a:off x="4070350" y="1774190"/>
                <a:ext cx="93345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𝑞</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2</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1</m:t>
                          </m:r>
                        </m:sub>
                      </m:sSub>
                      <m:r>
                        <a:rPr lang="en-US" altLang="zh-CN" sz="2000" i="1">
                          <a:solidFill>
                            <a:schemeClr val="tx1"/>
                          </a:solidFill>
                          <a:latin typeface="Cambria Math" panose="02040503050406030204" charset="0"/>
                          <a:cs typeface="Cambria Math" panose="02040503050406030204" charset="0"/>
                        </a:rPr>
                        <m:t>)</m:t>
                      </m:r>
                    </m:oMath>
                  </m:oMathPara>
                </a14:m>
                <a:endParaRPr lang="zh-CN" altLang="en-US" sz="2000">
                  <a:solidFill>
                    <a:schemeClr val="tx1"/>
                  </a:solidFill>
                </a:endParaRPr>
              </a:p>
            </p:txBody>
          </p:sp>
        </mc:Choice>
        <mc:Fallback>
          <p:sp>
            <p:nvSpPr>
              <p:cNvPr id="4" name="矩形 3"/>
              <p:cNvSpPr>
                <a:spLocks noRot="1" noChangeAspect="1" noMove="1" noResize="1" noEditPoints="1" noAdjustHandles="1" noChangeArrowheads="1" noChangeShapeType="1" noTextEdit="1"/>
              </p:cNvSpPr>
              <p:nvPr>
                <p:custDataLst>
                  <p:tags r:id="rId58"/>
                </p:custDataLst>
              </p:nvPr>
            </p:nvSpPr>
            <p:spPr>
              <a:xfrm>
                <a:off x="4070350" y="1774190"/>
                <a:ext cx="933450" cy="340995"/>
              </a:xfrm>
              <a:prstGeom prst="rect">
                <a:avLst/>
              </a:prstGeom>
              <a:blipFill rotWithShape="1">
                <a:blip r:embed="rId59"/>
                <a:stretch>
                  <a:fillRect r="-9524"/>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custDataLst>
                  <p:tags r:id="rId60"/>
                </p:custDataLst>
              </p:nvPr>
            </p:nvSpPr>
            <p:spPr>
              <a:xfrm>
                <a:off x="6567805" y="1809115"/>
                <a:ext cx="93345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𝑞</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3</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2</m:t>
                          </m:r>
                        </m:sub>
                      </m:sSub>
                      <m:r>
                        <a:rPr lang="en-US" altLang="zh-CN" sz="2000" i="1">
                          <a:solidFill>
                            <a:schemeClr val="tx1"/>
                          </a:solidFill>
                          <a:latin typeface="Cambria Math" panose="02040503050406030204" charset="0"/>
                          <a:cs typeface="Cambria Math" panose="02040503050406030204" charset="0"/>
                        </a:rPr>
                        <m:t>)</m:t>
                      </m:r>
                    </m:oMath>
                  </m:oMathPara>
                </a14:m>
                <a:endParaRPr lang="zh-CN" altLang="en-US" sz="2000">
                  <a:solidFill>
                    <a:schemeClr val="tx1"/>
                  </a:solidFill>
                </a:endParaRPr>
              </a:p>
            </p:txBody>
          </p:sp>
        </mc:Choice>
        <mc:Fallback>
          <p:sp>
            <p:nvSpPr>
              <p:cNvPr id="5" name="矩形 4"/>
              <p:cNvSpPr>
                <a:spLocks noRot="1" noChangeAspect="1" noMove="1" noResize="1" noEditPoints="1" noAdjustHandles="1" noChangeArrowheads="1" noChangeShapeType="1" noTextEdit="1"/>
              </p:cNvSpPr>
              <p:nvPr>
                <p:custDataLst>
                  <p:tags r:id="rId61"/>
                </p:custDataLst>
              </p:nvPr>
            </p:nvSpPr>
            <p:spPr>
              <a:xfrm>
                <a:off x="6567805" y="1809115"/>
                <a:ext cx="933450" cy="340995"/>
              </a:xfrm>
              <a:prstGeom prst="rect">
                <a:avLst/>
              </a:prstGeom>
              <a:blipFill rotWithShape="1">
                <a:blip r:embed="rId62"/>
                <a:stretch>
                  <a:fillRect r="-9524"/>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custDataLst>
                  <p:tags r:id="rId63"/>
                </p:custDataLst>
              </p:nvPr>
            </p:nvSpPr>
            <p:spPr>
              <a:xfrm>
                <a:off x="9326880" y="1802765"/>
                <a:ext cx="125349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𝑞</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𝑡</m:t>
                          </m:r>
                          <m:r>
                            <a:rPr lang="en-US" altLang="zh-CN" sz="2000" i="1">
                              <a:solidFill>
                                <a:schemeClr val="tx1"/>
                              </a:solidFill>
                              <a:latin typeface="Cambria Math" panose="02040503050406030204" charset="0"/>
                              <a:ea typeface="MS Mincho" charset="0"/>
                              <a:cs typeface="Cambria Math" panose="02040503050406030204" charset="0"/>
                            </a:rPr>
                            <m:t>+</m:t>
                          </m:r>
                          <m:r>
                            <a:rPr lang="en-US" altLang="zh-CN" sz="2000" i="1">
                              <a:solidFill>
                                <a:schemeClr val="tx1"/>
                              </a:solidFill>
                              <a:latin typeface="Cambria Math" panose="02040503050406030204" charset="0"/>
                              <a:ea typeface="MS Mincho" charset="0"/>
                              <a:cs typeface="Cambria Math" panose="02040503050406030204" charset="0"/>
                            </a:rPr>
                            <m:t>1</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𝑡</m:t>
                          </m:r>
                        </m:sub>
                      </m:sSub>
                      <m:r>
                        <a:rPr lang="en-US" altLang="zh-CN" sz="2000" i="1">
                          <a:solidFill>
                            <a:schemeClr val="tx1"/>
                          </a:solidFill>
                          <a:latin typeface="Cambria Math" panose="02040503050406030204" charset="0"/>
                          <a:cs typeface="Cambria Math" panose="02040503050406030204" charset="0"/>
                        </a:rPr>
                        <m:t>)</m:t>
                      </m:r>
                    </m:oMath>
                  </m:oMathPara>
                </a14:m>
                <a:endParaRPr lang="zh-CN" altLang="en-US" sz="2000">
                  <a:solidFill>
                    <a:schemeClr val="tx1"/>
                  </a:solidFill>
                </a:endParaRPr>
              </a:p>
            </p:txBody>
          </p:sp>
        </mc:Choice>
        <mc:Fallback>
          <p:sp>
            <p:nvSpPr>
              <p:cNvPr id="6" name="矩形 5"/>
              <p:cNvSpPr>
                <a:spLocks noRot="1" noChangeAspect="1" noMove="1" noResize="1" noEditPoints="1" noAdjustHandles="1" noChangeArrowheads="1" noChangeShapeType="1" noTextEdit="1"/>
              </p:cNvSpPr>
              <p:nvPr>
                <p:custDataLst>
                  <p:tags r:id="rId64"/>
                </p:custDataLst>
              </p:nvPr>
            </p:nvSpPr>
            <p:spPr>
              <a:xfrm>
                <a:off x="9326880" y="1802765"/>
                <a:ext cx="1253490" cy="340995"/>
              </a:xfrm>
              <a:prstGeom prst="rect">
                <a:avLst/>
              </a:prstGeom>
              <a:blipFill rotWithShape="1">
                <a:blip r:embed="rId65"/>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657985" y="4779010"/>
                <a:ext cx="1050290" cy="49149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𝑝</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0</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1</m:t>
                          </m:r>
                        </m:sub>
                      </m:sSub>
                      <m:r>
                        <a:rPr lang="en-US" altLang="zh-CN" sz="2000" i="1">
                          <a:solidFill>
                            <a:schemeClr val="tx1"/>
                          </a:solidFill>
                          <a:latin typeface="Cambria Math" panose="02040503050406030204" charset="0"/>
                          <a:cs typeface="Cambria Math" panose="02040503050406030204" charset="0"/>
                        </a:rPr>
                        <m:t>)</m:t>
                      </m:r>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7" name="文本框 6"/>
              <p:cNvSpPr txBox="1">
                <a:spLocks noRot="1" noChangeAspect="1" noMove="1" noResize="1" noEditPoints="1" noAdjustHandles="1" noChangeArrowheads="1" noChangeShapeType="1" noTextEdit="1"/>
              </p:cNvSpPr>
              <p:nvPr/>
            </p:nvSpPr>
            <p:spPr>
              <a:xfrm>
                <a:off x="1657985" y="4779010"/>
                <a:ext cx="1050290" cy="491490"/>
              </a:xfrm>
              <a:prstGeom prst="rect">
                <a:avLst/>
              </a:prstGeom>
              <a:blipFill rotWithShape="1">
                <a:blip r:embed="rId6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4125595" y="4779010"/>
                <a:ext cx="1066800" cy="49149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𝑝</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1</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2</m:t>
                          </m:r>
                        </m:sub>
                      </m:sSub>
                      <m:r>
                        <a:rPr lang="en-US" altLang="zh-CN" sz="2000" i="1">
                          <a:solidFill>
                            <a:schemeClr val="tx1"/>
                          </a:solidFill>
                          <a:latin typeface="Cambria Math" panose="02040503050406030204" charset="0"/>
                          <a:cs typeface="Cambria Math" panose="02040503050406030204" charset="0"/>
                        </a:rPr>
                        <m:t>)</m:t>
                      </m:r>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10" name="文本框 9"/>
              <p:cNvSpPr txBox="1">
                <a:spLocks noRot="1" noChangeAspect="1" noMove="1" noResize="1" noEditPoints="1" noAdjustHandles="1" noChangeArrowheads="1" noChangeShapeType="1" noTextEdit="1"/>
              </p:cNvSpPr>
              <p:nvPr/>
            </p:nvSpPr>
            <p:spPr>
              <a:xfrm>
                <a:off x="4125595" y="4779010"/>
                <a:ext cx="1066800" cy="491490"/>
              </a:xfrm>
              <a:prstGeom prst="rect">
                <a:avLst/>
              </a:prstGeom>
              <a:blipFill rotWithShape="1">
                <a:blip r:embed="rId6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6686550" y="4746625"/>
                <a:ext cx="1022350" cy="49149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𝑝</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2</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3</m:t>
                          </m:r>
                        </m:sub>
                      </m:sSub>
                      <m:r>
                        <a:rPr lang="en-US" altLang="zh-CN" sz="2000" i="1">
                          <a:solidFill>
                            <a:schemeClr val="tx1"/>
                          </a:solidFill>
                          <a:latin typeface="Cambria Math" panose="02040503050406030204" charset="0"/>
                          <a:cs typeface="Cambria Math" panose="02040503050406030204" charset="0"/>
                        </a:rPr>
                        <m:t>)</m:t>
                      </m:r>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13" name="文本框 12"/>
              <p:cNvSpPr txBox="1">
                <a:spLocks noRot="1" noChangeAspect="1" noMove="1" noResize="1" noEditPoints="1" noAdjustHandles="1" noChangeArrowheads="1" noChangeShapeType="1" noTextEdit="1"/>
              </p:cNvSpPr>
              <p:nvPr/>
            </p:nvSpPr>
            <p:spPr>
              <a:xfrm>
                <a:off x="6686550" y="4746625"/>
                <a:ext cx="1022350" cy="491490"/>
              </a:xfrm>
              <a:prstGeom prst="rect">
                <a:avLst/>
              </a:prstGeom>
              <a:blipFill rotWithShape="1">
                <a:blip r:embed="rId68"/>
                <a:stretch>
                  <a:fillRect r="-4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9337040" y="4746625"/>
                <a:ext cx="1022350" cy="49149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𝑝</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𝑡</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𝑡</m:t>
                          </m:r>
                          <m:r>
                            <a:rPr lang="en-US" altLang="zh-CN" sz="2000" i="1">
                              <a:solidFill>
                                <a:schemeClr val="tx1"/>
                              </a:solidFill>
                              <a:latin typeface="Cambria Math" panose="02040503050406030204" charset="0"/>
                              <a:cs typeface="Cambria Math" panose="02040503050406030204" charset="0"/>
                            </a:rPr>
                            <m:t>+</m:t>
                          </m:r>
                          <m:r>
                            <a:rPr lang="en-US" altLang="zh-CN" sz="2000" i="1">
                              <a:solidFill>
                                <a:schemeClr val="tx1"/>
                              </a:solidFill>
                              <a:latin typeface="Cambria Math" panose="02040503050406030204" charset="0"/>
                              <a:cs typeface="Cambria Math" panose="02040503050406030204" charset="0"/>
                            </a:rPr>
                            <m:t>1</m:t>
                          </m:r>
                        </m:sub>
                      </m:sSub>
                      <m:r>
                        <a:rPr lang="en-US" altLang="zh-CN" sz="2000" i="1">
                          <a:solidFill>
                            <a:schemeClr val="tx1"/>
                          </a:solidFill>
                          <a:latin typeface="Cambria Math" panose="02040503050406030204" charset="0"/>
                          <a:cs typeface="Cambria Math" panose="02040503050406030204" charset="0"/>
                        </a:rPr>
                        <m:t>)</m:t>
                      </m:r>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15" name="文本框 14"/>
              <p:cNvSpPr txBox="1">
                <a:spLocks noRot="1" noChangeAspect="1" noMove="1" noResize="1" noEditPoints="1" noAdjustHandles="1" noChangeArrowheads="1" noChangeShapeType="1" noTextEdit="1"/>
              </p:cNvSpPr>
              <p:nvPr/>
            </p:nvSpPr>
            <p:spPr>
              <a:xfrm>
                <a:off x="9337040" y="4746625"/>
                <a:ext cx="1022350" cy="491490"/>
              </a:xfrm>
              <a:prstGeom prst="rect">
                <a:avLst/>
              </a:prstGeom>
              <a:blipFill rotWithShape="1">
                <a:blip r:embed="rId69"/>
                <a:stretch>
                  <a:fillRect r="-19068"/>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0" y="0"/>
            <a:ext cx="10714990" cy="6858000"/>
          </a:xfrm>
          <a:prstGeom prst="rect">
            <a:avLst/>
          </a:prstGeom>
          <a:noFill/>
          <a:ln w="9525">
            <a:noFill/>
          </a:ln>
        </p:spPr>
      </p:pic>
      <p:sp>
        <p:nvSpPr>
          <p:cNvPr id="3074" name="标题 3073"/>
          <p:cNvSpPr>
            <a:spLocks noGrp="1"/>
          </p:cNvSpPr>
          <p:nvPr>
            <p:ph type="title"/>
          </p:nvPr>
        </p:nvSpPr>
        <p:spPr>
          <a:xfrm>
            <a:off x="3299460" y="0"/>
            <a:ext cx="7414895" cy="810895"/>
          </a:xfrm>
        </p:spPr>
        <p:txBody>
          <a:bodyPr anchor="ctr" anchorCtr="0">
            <a:normAutofit/>
          </a:bodyPr>
          <a:p>
            <a:pPr marL="0" indent="0" algn="ctr">
              <a:buNone/>
            </a:pPr>
            <a:r>
              <a:rPr lang="zh-CN" altLang="en-US" sz="3200" dirty="0">
                <a:solidFill>
                  <a:schemeClr val="bg1"/>
                </a:solidFill>
              </a:rPr>
              <a:t>扩散模型工作过程？</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827510" y="6546215"/>
            <a:ext cx="36449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8</a:t>
            </a:r>
            <a:endParaRPr lang="en-US" altLang="zh-CN">
              <a:latin typeface="+mn-ea"/>
            </a:endParaRPr>
          </a:p>
        </p:txBody>
      </p:sp>
      <p:sp>
        <p:nvSpPr>
          <p:cNvPr id="5" name="标题 2049"/>
          <p:cNvSpPr>
            <a:spLocks noGrp="1"/>
          </p:cNvSpPr>
          <p:nvPr/>
        </p:nvSpPr>
        <p:spPr>
          <a:xfrm rot="10800000" flipV="1">
            <a:off x="0" y="901065"/>
            <a:ext cx="12190730" cy="86106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500" b="0" i="0" u="none" kern="1200" baseline="0">
                <a:solidFill>
                  <a:schemeClr val="tx2"/>
                </a:solidFill>
                <a:latin typeface="+mj-lt"/>
                <a:ea typeface="+mj-ea"/>
                <a:cs typeface="+mj-cs"/>
              </a:defRPr>
            </a:lvl1pPr>
          </a:lstStyle>
          <a:p>
            <a:pPr algn="just" hangingPunct="0">
              <a:lnSpc>
                <a:spcPct val="130000"/>
              </a:lnSpc>
            </a:pPr>
            <a:r>
              <a:rPr lang="zh-CN" sz="2800" b="1" kern="1200" baseline="0" dirty="0">
                <a:solidFill>
                  <a:schemeClr val="tx1"/>
                </a:solidFill>
                <a:latin typeface="微软雅黑" panose="020B0503020204020204" pitchFamily="34" charset="-122"/>
                <a:ea typeface="微软雅黑" panose="020B0503020204020204" pitchFamily="34" charset="-122"/>
              </a:rPr>
              <a:t>反向过程：</a:t>
            </a:r>
            <a:endParaRPr lang="zh-CN" sz="2800" b="1" kern="1200" baseline="0" dirty="0">
              <a:solidFill>
                <a:schemeClr val="tx1"/>
              </a:solidFill>
              <a:latin typeface="微软雅黑" panose="020B0503020204020204" pitchFamily="34" charset="-122"/>
              <a:ea typeface="微软雅黑" panose="020B0503020204020204" pitchFamily="34" charset="-122"/>
            </a:endParaRPr>
          </a:p>
        </p:txBody>
      </p:sp>
      <p:pic>
        <p:nvPicPr>
          <p:cNvPr id="6" name="图片 5" descr="1"/>
          <p:cNvPicPr>
            <a:picLocks noChangeAspect="1"/>
          </p:cNvPicPr>
          <p:nvPr/>
        </p:nvPicPr>
        <p:blipFill>
          <a:blip r:embed="rId2"/>
          <a:stretch>
            <a:fillRect/>
          </a:stretch>
        </p:blipFill>
        <p:spPr>
          <a:xfrm>
            <a:off x="381000" y="1880870"/>
            <a:ext cx="1304290" cy="978535"/>
          </a:xfrm>
          <a:prstGeom prst="rect">
            <a:avLst/>
          </a:prstGeom>
        </p:spPr>
      </p:pic>
      <p:pic>
        <p:nvPicPr>
          <p:cNvPr id="7" name="图片 6" descr="6"/>
          <p:cNvPicPr>
            <a:picLocks noChangeAspect="1"/>
          </p:cNvPicPr>
          <p:nvPr/>
        </p:nvPicPr>
        <p:blipFill>
          <a:blip r:embed="rId3"/>
          <a:stretch>
            <a:fillRect/>
          </a:stretch>
        </p:blipFill>
        <p:spPr>
          <a:xfrm>
            <a:off x="8064500" y="1880870"/>
            <a:ext cx="1318260" cy="988695"/>
          </a:xfrm>
          <a:prstGeom prst="rect">
            <a:avLst/>
          </a:prstGeom>
        </p:spPr>
      </p:pic>
      <p:pic>
        <p:nvPicPr>
          <p:cNvPr id="10" name="图片 9" descr="2"/>
          <p:cNvPicPr>
            <a:picLocks noChangeAspect="1"/>
          </p:cNvPicPr>
          <p:nvPr/>
        </p:nvPicPr>
        <p:blipFill>
          <a:blip r:embed="rId4"/>
          <a:stretch>
            <a:fillRect/>
          </a:stretch>
        </p:blipFill>
        <p:spPr>
          <a:xfrm>
            <a:off x="2721610" y="1874520"/>
            <a:ext cx="1311910" cy="983615"/>
          </a:xfrm>
          <a:prstGeom prst="rect">
            <a:avLst/>
          </a:prstGeom>
        </p:spPr>
      </p:pic>
      <p:pic>
        <p:nvPicPr>
          <p:cNvPr id="13" name="图片 12" descr="2"/>
          <p:cNvPicPr>
            <a:picLocks noChangeAspect="1"/>
          </p:cNvPicPr>
          <p:nvPr/>
        </p:nvPicPr>
        <p:blipFill>
          <a:blip r:embed="rId5"/>
          <a:stretch>
            <a:fillRect/>
          </a:stretch>
        </p:blipFill>
        <p:spPr>
          <a:xfrm>
            <a:off x="5372100" y="1880870"/>
            <a:ext cx="1302385" cy="977265"/>
          </a:xfrm>
          <a:prstGeom prst="rect">
            <a:avLst/>
          </a:prstGeom>
        </p:spPr>
      </p:pic>
      <p:pic>
        <p:nvPicPr>
          <p:cNvPr id="15" name="图片 14" descr="7"/>
          <p:cNvPicPr>
            <a:picLocks noChangeAspect="1"/>
          </p:cNvPicPr>
          <p:nvPr/>
        </p:nvPicPr>
        <p:blipFill>
          <a:blip r:embed="rId6"/>
          <a:stretch>
            <a:fillRect/>
          </a:stretch>
        </p:blipFill>
        <p:spPr>
          <a:xfrm>
            <a:off x="10581640" y="1874520"/>
            <a:ext cx="1304290" cy="978535"/>
          </a:xfrm>
          <a:prstGeom prst="rect">
            <a:avLst/>
          </a:prstGeom>
        </p:spPr>
      </p:pic>
      <p:sp>
        <p:nvSpPr>
          <p:cNvPr id="16" name="右箭头 15"/>
          <p:cNvSpPr/>
          <p:nvPr>
            <p:custDataLst>
              <p:tags r:id="rId7"/>
            </p:custDataLst>
          </p:nvPr>
        </p:nvSpPr>
        <p:spPr>
          <a:xfrm rot="10800000">
            <a:off x="1713865" y="2180590"/>
            <a:ext cx="979170" cy="485775"/>
          </a:xfrm>
          <a:prstGeom prst="rightArrow">
            <a:avLst>
              <a:gd name="adj1" fmla="val 69150"/>
              <a:gd name="adj2" fmla="val 50000"/>
            </a:avLst>
          </a:prstGeom>
          <a:noFill/>
          <a:ln w="349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20" name="右箭头 19"/>
          <p:cNvSpPr/>
          <p:nvPr>
            <p:custDataLst>
              <p:tags r:id="rId8"/>
            </p:custDataLst>
          </p:nvPr>
        </p:nvSpPr>
        <p:spPr>
          <a:xfrm rot="10800000">
            <a:off x="4115435" y="2180590"/>
            <a:ext cx="979170" cy="485775"/>
          </a:xfrm>
          <a:prstGeom prst="rightArrow">
            <a:avLst>
              <a:gd name="adj1" fmla="val 69150"/>
              <a:gd name="adj2" fmla="val 50000"/>
            </a:avLst>
          </a:prstGeom>
          <a:noFill/>
          <a:ln w="349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mc:AlternateContent xmlns:mc="http://schemas.openxmlformats.org/markup-compatibility/2006">
        <mc:Choice xmlns:a14="http://schemas.microsoft.com/office/drawing/2010/main" Requires="a14">
          <p:sp>
            <p:nvSpPr>
              <p:cNvPr id="21" name="矩形 20"/>
              <p:cNvSpPr/>
              <p:nvPr>
                <p:custDataLst>
                  <p:tags r:id="rId9"/>
                </p:custDataLst>
              </p:nvPr>
            </p:nvSpPr>
            <p:spPr>
              <a:xfrm>
                <a:off x="833120" y="2891790"/>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0</m:t>
                          </m:r>
                        </m:sub>
                      </m:sSub>
                    </m:oMath>
                  </m:oMathPara>
                </a14:m>
                <a:endParaRPr lang="zh-CN" altLang="en-US" sz="2000">
                  <a:solidFill>
                    <a:schemeClr val="tx1"/>
                  </a:solidFill>
                </a:endParaRPr>
              </a:p>
            </p:txBody>
          </p:sp>
        </mc:Choice>
        <mc:Fallback>
          <p:sp>
            <p:nvSpPr>
              <p:cNvPr id="21" name="矩形 20"/>
              <p:cNvSpPr>
                <a:spLocks noRot="1" noChangeAspect="1" noMove="1" noResize="1" noEditPoints="1" noAdjustHandles="1" noChangeArrowheads="1" noChangeShapeType="1" noTextEdit="1"/>
              </p:cNvSpPr>
              <p:nvPr>
                <p:custDataLst>
                  <p:tags r:id="rId10"/>
                </p:custDataLst>
              </p:nvPr>
            </p:nvSpPr>
            <p:spPr>
              <a:xfrm>
                <a:off x="833120" y="2891790"/>
                <a:ext cx="381000" cy="340995"/>
              </a:xfrm>
              <a:prstGeom prst="rect">
                <a:avLst/>
              </a:prstGeom>
              <a:blipFill rotWithShape="1">
                <a:blip r:embed="rId11"/>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custDataLst>
                  <p:tags r:id="rId12"/>
                </p:custDataLst>
              </p:nvPr>
            </p:nvSpPr>
            <p:spPr>
              <a:xfrm>
                <a:off x="3195320" y="2891790"/>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1</m:t>
                          </m:r>
                        </m:sub>
                      </m:sSub>
                    </m:oMath>
                  </m:oMathPara>
                </a14:m>
                <a:endParaRPr lang="zh-CN" altLang="en-US" sz="2000">
                  <a:solidFill>
                    <a:schemeClr val="tx1"/>
                  </a:solidFill>
                </a:endParaRPr>
              </a:p>
            </p:txBody>
          </p:sp>
        </mc:Choice>
        <mc:Fallback>
          <p:sp>
            <p:nvSpPr>
              <p:cNvPr id="24" name="矩形 23"/>
              <p:cNvSpPr>
                <a:spLocks noRot="1" noChangeAspect="1" noMove="1" noResize="1" noEditPoints="1" noAdjustHandles="1" noChangeArrowheads="1" noChangeShapeType="1" noTextEdit="1"/>
              </p:cNvSpPr>
              <p:nvPr>
                <p:custDataLst>
                  <p:tags r:id="rId13"/>
                </p:custDataLst>
              </p:nvPr>
            </p:nvSpPr>
            <p:spPr>
              <a:xfrm>
                <a:off x="3195320" y="2891790"/>
                <a:ext cx="381000" cy="340995"/>
              </a:xfrm>
              <a:prstGeom prst="rect">
                <a:avLst/>
              </a:prstGeom>
              <a:blipFill rotWithShape="1">
                <a:blip r:embed="rId14"/>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custDataLst>
                  <p:tags r:id="rId15"/>
                </p:custDataLst>
              </p:nvPr>
            </p:nvSpPr>
            <p:spPr>
              <a:xfrm>
                <a:off x="8533130" y="2891790"/>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𝑡</m:t>
                          </m:r>
                        </m:sub>
                      </m:sSub>
                    </m:oMath>
                  </m:oMathPara>
                </a14:m>
                <a:endParaRPr lang="zh-CN" altLang="en-US" sz="2000">
                  <a:solidFill>
                    <a:schemeClr val="tx1"/>
                  </a:solidFill>
                </a:endParaRPr>
              </a:p>
            </p:txBody>
          </p:sp>
        </mc:Choice>
        <mc:Fallback>
          <p:sp>
            <p:nvSpPr>
              <p:cNvPr id="31" name="矩形 30"/>
              <p:cNvSpPr>
                <a:spLocks noRot="1" noChangeAspect="1" noMove="1" noResize="1" noEditPoints="1" noAdjustHandles="1" noChangeArrowheads="1" noChangeShapeType="1" noTextEdit="1"/>
              </p:cNvSpPr>
              <p:nvPr>
                <p:custDataLst>
                  <p:tags r:id="rId16"/>
                </p:custDataLst>
              </p:nvPr>
            </p:nvSpPr>
            <p:spPr>
              <a:xfrm>
                <a:off x="8533130" y="2891790"/>
                <a:ext cx="381000" cy="340995"/>
              </a:xfrm>
              <a:prstGeom prst="rect">
                <a:avLst/>
              </a:prstGeom>
              <a:blipFill rotWithShape="1">
                <a:blip r:embed="rId17"/>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custDataLst>
                  <p:tags r:id="rId18"/>
                </p:custDataLst>
              </p:nvPr>
            </p:nvSpPr>
            <p:spPr>
              <a:xfrm>
                <a:off x="11057890" y="2901950"/>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𝑇</m:t>
                          </m:r>
                        </m:sub>
                      </m:sSub>
                    </m:oMath>
                  </m:oMathPara>
                </a14:m>
                <a:endParaRPr lang="zh-CN" altLang="en-US" sz="2000">
                  <a:solidFill>
                    <a:schemeClr val="tx1"/>
                  </a:solidFill>
                </a:endParaRPr>
              </a:p>
            </p:txBody>
          </p:sp>
        </mc:Choice>
        <mc:Fallback>
          <p:sp>
            <p:nvSpPr>
              <p:cNvPr id="34" name="矩形 33"/>
              <p:cNvSpPr>
                <a:spLocks noRot="1" noChangeAspect="1" noMove="1" noResize="1" noEditPoints="1" noAdjustHandles="1" noChangeArrowheads="1" noChangeShapeType="1" noTextEdit="1"/>
              </p:cNvSpPr>
              <p:nvPr>
                <p:custDataLst>
                  <p:tags r:id="rId19"/>
                </p:custDataLst>
              </p:nvPr>
            </p:nvSpPr>
            <p:spPr>
              <a:xfrm>
                <a:off x="11057890" y="2901950"/>
                <a:ext cx="381000" cy="340995"/>
              </a:xfrm>
              <a:prstGeom prst="rect">
                <a:avLst/>
              </a:prstGeom>
              <a:blipFill rotWithShape="1">
                <a:blip r:embed="rId20"/>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矩形 34"/>
              <p:cNvSpPr/>
              <p:nvPr>
                <p:custDataLst>
                  <p:tags r:id="rId21"/>
                </p:custDataLst>
              </p:nvPr>
            </p:nvSpPr>
            <p:spPr>
              <a:xfrm>
                <a:off x="5864225" y="2910205"/>
                <a:ext cx="38100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14:m>
                  <m:oMathPara xmlns:m="http://schemas.openxmlformats.org/officeDocument/2006/math">
                    <m:oMathParaPr>
                      <m:jc m:val="centerGroup"/>
                    </m:oMathParaPr>
                    <m:oMath xmlns:m="http://schemas.openxmlformats.org/officeDocument/2006/math">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2</m:t>
                          </m:r>
                        </m:sub>
                      </m:sSub>
                    </m:oMath>
                  </m:oMathPara>
                </a14:m>
                <a:endParaRPr lang="zh-CN" altLang="en-US" sz="2000">
                  <a:solidFill>
                    <a:schemeClr val="tx1"/>
                  </a:solidFill>
                </a:endParaRPr>
              </a:p>
            </p:txBody>
          </p:sp>
        </mc:Choice>
        <mc:Fallback>
          <p:sp>
            <p:nvSpPr>
              <p:cNvPr id="35" name="矩形 34"/>
              <p:cNvSpPr>
                <a:spLocks noRot="1" noChangeAspect="1" noMove="1" noResize="1" noEditPoints="1" noAdjustHandles="1" noChangeArrowheads="1" noChangeShapeType="1" noTextEdit="1"/>
              </p:cNvSpPr>
              <p:nvPr>
                <p:custDataLst>
                  <p:tags r:id="rId22"/>
                </p:custDataLst>
              </p:nvPr>
            </p:nvSpPr>
            <p:spPr>
              <a:xfrm>
                <a:off x="5864225" y="2910205"/>
                <a:ext cx="381000" cy="340995"/>
              </a:xfrm>
              <a:prstGeom prst="rect">
                <a:avLst/>
              </a:prstGeom>
              <a:blipFill rotWithShape="1">
                <a:blip r:embed="rId23"/>
                <a:stretch>
                  <a:fillRect/>
                </a:stretch>
              </a:blip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36" name="右箭头 35"/>
          <p:cNvSpPr/>
          <p:nvPr>
            <p:custDataLst>
              <p:tags r:id="rId24"/>
            </p:custDataLst>
          </p:nvPr>
        </p:nvSpPr>
        <p:spPr>
          <a:xfrm rot="10800000">
            <a:off x="6708140" y="2180590"/>
            <a:ext cx="830580" cy="485775"/>
          </a:xfrm>
          <a:prstGeom prst="rightArrow">
            <a:avLst>
              <a:gd name="adj1" fmla="val 65228"/>
              <a:gd name="adj2" fmla="val 50000"/>
            </a:avLst>
          </a:prstGeom>
          <a:noFill/>
          <a:ln w="349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37" name="矩形 36"/>
          <p:cNvSpPr/>
          <p:nvPr>
            <p:custDataLst>
              <p:tags r:id="rId25"/>
            </p:custDataLst>
          </p:nvPr>
        </p:nvSpPr>
        <p:spPr>
          <a:xfrm>
            <a:off x="7372350" y="2252980"/>
            <a:ext cx="66865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a:t>
            </a:r>
            <a:endParaRPr lang="en-US" altLang="zh-CN" b="1">
              <a:solidFill>
                <a:schemeClr val="tx1"/>
              </a:solidFill>
            </a:endParaRPr>
          </a:p>
        </p:txBody>
      </p:sp>
      <p:sp>
        <p:nvSpPr>
          <p:cNvPr id="38" name="右箭头 37"/>
          <p:cNvSpPr/>
          <p:nvPr>
            <p:custDataLst>
              <p:tags r:id="rId26"/>
            </p:custDataLst>
          </p:nvPr>
        </p:nvSpPr>
        <p:spPr>
          <a:xfrm rot="10800000">
            <a:off x="9406255" y="2180590"/>
            <a:ext cx="852170" cy="485775"/>
          </a:xfrm>
          <a:prstGeom prst="rightArrow">
            <a:avLst>
              <a:gd name="adj1" fmla="val 69150"/>
              <a:gd name="adj2" fmla="val 50000"/>
            </a:avLst>
          </a:prstGeom>
          <a:noFill/>
          <a:ln w="349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39" name="矩形 38"/>
          <p:cNvSpPr/>
          <p:nvPr>
            <p:custDataLst>
              <p:tags r:id="rId27"/>
            </p:custDataLst>
          </p:nvPr>
        </p:nvSpPr>
        <p:spPr>
          <a:xfrm>
            <a:off x="10046970" y="2252980"/>
            <a:ext cx="66865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a:solidFill>
                  <a:schemeClr val="tx1"/>
                </a:solidFill>
              </a:rPr>
              <a:t>···</a:t>
            </a:r>
            <a:endParaRPr lang="en-US" altLang="zh-CN" b="1">
              <a:solidFill>
                <a:schemeClr val="tx1"/>
              </a:solidFill>
            </a:endParaRPr>
          </a:p>
        </p:txBody>
      </p:sp>
      <p:sp>
        <p:nvSpPr>
          <p:cNvPr id="41" name="矩形 40"/>
          <p:cNvSpPr/>
          <p:nvPr>
            <p:custDataLst>
              <p:tags r:id="rId28"/>
            </p:custDataLst>
          </p:nvPr>
        </p:nvSpPr>
        <p:spPr>
          <a:xfrm>
            <a:off x="3837940" y="6076315"/>
            <a:ext cx="487045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Denoise</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108" name="圆角矩形 107"/>
          <p:cNvSpPr/>
          <p:nvPr/>
        </p:nvSpPr>
        <p:spPr>
          <a:xfrm>
            <a:off x="3837940" y="3758565"/>
            <a:ext cx="4783455" cy="2279650"/>
          </a:xfrm>
          <a:prstGeom prst="roundRect">
            <a:avLst/>
          </a:prstGeom>
          <a:solidFill>
            <a:schemeClr val="accent5">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custDataLst>
              <p:tags r:id="rId29"/>
            </p:custDataLst>
          </p:nvPr>
        </p:nvSpPr>
        <p:spPr>
          <a:xfrm>
            <a:off x="1482090" y="1084580"/>
            <a:ext cx="3729990" cy="67754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a:solidFill>
                  <a:srgbClr val="C00000"/>
                </a:solidFill>
              </a:rPr>
              <a:t>扩散模型学习的就是反向过程</a:t>
            </a:r>
            <a:endParaRPr lang="zh-CN" altLang="en-US" sz="2000" b="1">
              <a:solidFill>
                <a:srgbClr val="C00000"/>
              </a:solidFill>
            </a:endParaRPr>
          </a:p>
        </p:txBody>
      </p:sp>
      <p:cxnSp>
        <p:nvCxnSpPr>
          <p:cNvPr id="46" name="直接箭头连接符 45"/>
          <p:cNvCxnSpPr>
            <a:endCxn id="96" idx="2"/>
          </p:cNvCxnSpPr>
          <p:nvPr/>
        </p:nvCxnSpPr>
        <p:spPr>
          <a:xfrm flipV="1">
            <a:off x="2169160" y="4252595"/>
            <a:ext cx="5316220" cy="889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48" name="直接箭头连接符 47"/>
          <p:cNvCxnSpPr/>
          <p:nvPr/>
        </p:nvCxnSpPr>
        <p:spPr>
          <a:xfrm flipV="1">
            <a:off x="2169160" y="5719445"/>
            <a:ext cx="2098040" cy="952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00" name="矩形 99"/>
          <p:cNvSpPr/>
          <p:nvPr>
            <p:custDataLst>
              <p:tags r:id="rId30"/>
            </p:custDataLst>
          </p:nvPr>
        </p:nvSpPr>
        <p:spPr>
          <a:xfrm>
            <a:off x="833120" y="5405755"/>
            <a:ext cx="1231900" cy="632460"/>
          </a:xfrm>
          <a:prstGeom prst="rect">
            <a:avLst/>
          </a:prstGeom>
          <a:noFill/>
          <a:ln w="349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 2</a:t>
            </a:r>
            <a:endParaRPr lang="en-US" altLang="zh-CN" sz="2000">
              <a:solidFill>
                <a:schemeClr val="tx1"/>
              </a:solidFill>
              <a:latin typeface="微软雅黑" panose="020B0503020204020204" pitchFamily="34" charset="-122"/>
              <a:ea typeface="微软雅黑" panose="020B0503020204020204" pitchFamily="34" charset="-122"/>
            </a:endParaRPr>
          </a:p>
        </p:txBody>
      </p:sp>
      <p:pic>
        <p:nvPicPr>
          <p:cNvPr id="51" name="图片 50" descr="2"/>
          <p:cNvPicPr>
            <a:picLocks noChangeAspect="1"/>
          </p:cNvPicPr>
          <p:nvPr/>
        </p:nvPicPr>
        <p:blipFill>
          <a:blip r:embed="rId5"/>
          <a:stretch>
            <a:fillRect/>
          </a:stretch>
        </p:blipFill>
        <p:spPr>
          <a:xfrm>
            <a:off x="828040" y="3758565"/>
            <a:ext cx="1302385" cy="977265"/>
          </a:xfrm>
          <a:prstGeom prst="rect">
            <a:avLst/>
          </a:prstGeom>
        </p:spPr>
      </p:pic>
      <p:pic>
        <p:nvPicPr>
          <p:cNvPr id="52" name="图片 51" descr="2"/>
          <p:cNvPicPr>
            <a:picLocks noChangeAspect="1"/>
          </p:cNvPicPr>
          <p:nvPr/>
        </p:nvPicPr>
        <p:blipFill>
          <a:blip r:embed="rId4"/>
          <a:stretch>
            <a:fillRect/>
          </a:stretch>
        </p:blipFill>
        <p:spPr>
          <a:xfrm>
            <a:off x="10406380" y="3758565"/>
            <a:ext cx="1311910" cy="983615"/>
          </a:xfrm>
          <a:prstGeom prst="rect">
            <a:avLst/>
          </a:prstGeom>
        </p:spPr>
      </p:pic>
      <p:sp>
        <p:nvSpPr>
          <p:cNvPr id="53" name="右箭头 52"/>
          <p:cNvSpPr/>
          <p:nvPr>
            <p:custDataLst>
              <p:tags r:id="rId31"/>
            </p:custDataLst>
          </p:nvPr>
        </p:nvSpPr>
        <p:spPr>
          <a:xfrm rot="5400000">
            <a:off x="4210685" y="2912745"/>
            <a:ext cx="979170" cy="485775"/>
          </a:xfrm>
          <a:prstGeom prst="rightArrow">
            <a:avLst/>
          </a:prstGeom>
          <a:noFill/>
          <a:ln w="349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a:p>
        </p:txBody>
      </p:sp>
      <p:sp>
        <p:nvSpPr>
          <p:cNvPr id="99" name="矩形 98"/>
          <p:cNvSpPr/>
          <p:nvPr>
            <p:custDataLst>
              <p:tags r:id="rId32"/>
            </p:custDataLst>
          </p:nvPr>
        </p:nvSpPr>
        <p:spPr>
          <a:xfrm>
            <a:off x="9273540" y="2923540"/>
            <a:ext cx="133794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step(t+1)</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60" name="矩形 59"/>
          <p:cNvSpPr/>
          <p:nvPr>
            <p:custDataLst>
              <p:tags r:id="rId33"/>
            </p:custDataLst>
          </p:nvPr>
        </p:nvSpPr>
        <p:spPr>
          <a:xfrm>
            <a:off x="6708140" y="2907030"/>
            <a:ext cx="102044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step3</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102" name="矩形 101"/>
          <p:cNvSpPr/>
          <p:nvPr>
            <p:custDataLst>
              <p:tags r:id="rId34"/>
            </p:custDataLst>
          </p:nvPr>
        </p:nvSpPr>
        <p:spPr>
          <a:xfrm>
            <a:off x="3540760" y="2904490"/>
            <a:ext cx="1345565" cy="4203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step2</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103" name="矩形 102"/>
          <p:cNvSpPr/>
          <p:nvPr>
            <p:custDataLst>
              <p:tags r:id="rId35"/>
            </p:custDataLst>
          </p:nvPr>
        </p:nvSpPr>
        <p:spPr>
          <a:xfrm>
            <a:off x="1686560" y="2891790"/>
            <a:ext cx="1035685"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step1</a:t>
            </a:r>
            <a:endParaRPr lang="en-US" altLang="zh-CN" sz="2000">
              <a:solidFill>
                <a:schemeClr val="tx1"/>
              </a:solidFill>
              <a:latin typeface="微软雅黑" panose="020B0503020204020204" pitchFamily="34" charset="-122"/>
              <a:ea typeface="微软雅黑" panose="020B0503020204020204" pitchFamily="34" charset="-122"/>
            </a:endParaRPr>
          </a:p>
        </p:txBody>
      </p:sp>
      <p:cxnSp>
        <p:nvCxnSpPr>
          <p:cNvPr id="61" name="直接箭头连接符 60"/>
          <p:cNvCxnSpPr>
            <a:stCxn id="96" idx="6"/>
          </p:cNvCxnSpPr>
          <p:nvPr/>
        </p:nvCxnSpPr>
        <p:spPr>
          <a:xfrm>
            <a:off x="7927975" y="4252595"/>
            <a:ext cx="2367280" cy="889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2" name="直接箭头连接符 91"/>
          <p:cNvCxnSpPr/>
          <p:nvPr/>
        </p:nvCxnSpPr>
        <p:spPr>
          <a:xfrm>
            <a:off x="5280660" y="4243070"/>
            <a:ext cx="2540" cy="31051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93" name="直接箭头连接符 92"/>
          <p:cNvCxnSpPr/>
          <p:nvPr/>
        </p:nvCxnSpPr>
        <p:spPr>
          <a:xfrm>
            <a:off x="6245225" y="5719445"/>
            <a:ext cx="798195" cy="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95" name="图片 94" descr="7"/>
          <p:cNvPicPr>
            <a:picLocks noChangeAspect="1"/>
          </p:cNvPicPr>
          <p:nvPr/>
        </p:nvPicPr>
        <p:blipFill>
          <a:blip r:embed="rId6"/>
          <a:stretch>
            <a:fillRect/>
          </a:stretch>
        </p:blipFill>
        <p:spPr>
          <a:xfrm>
            <a:off x="7071995" y="4978400"/>
            <a:ext cx="1304290" cy="978535"/>
          </a:xfrm>
          <a:prstGeom prst="rect">
            <a:avLst/>
          </a:prstGeom>
        </p:spPr>
      </p:pic>
      <p:sp>
        <p:nvSpPr>
          <p:cNvPr id="96" name="椭圆 95"/>
          <p:cNvSpPr/>
          <p:nvPr/>
        </p:nvSpPr>
        <p:spPr>
          <a:xfrm>
            <a:off x="7485380" y="4028440"/>
            <a:ext cx="442595" cy="447675"/>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t>
            </a:r>
            <a:endParaRPr lang="en-US" altLang="zh-CN">
              <a:solidFill>
                <a:schemeClr val="tx1"/>
              </a:solidFill>
            </a:endParaRPr>
          </a:p>
        </p:txBody>
      </p:sp>
      <p:cxnSp>
        <p:nvCxnSpPr>
          <p:cNvPr id="97" name="直接箭头连接符 96"/>
          <p:cNvCxnSpPr/>
          <p:nvPr/>
        </p:nvCxnSpPr>
        <p:spPr>
          <a:xfrm flipV="1">
            <a:off x="7704455" y="4476115"/>
            <a:ext cx="2540" cy="42862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04" name="图片 103" descr="7"/>
          <p:cNvPicPr>
            <a:picLocks noChangeAspect="1"/>
          </p:cNvPicPr>
          <p:nvPr/>
        </p:nvPicPr>
        <p:blipFill>
          <a:blip r:embed="rId6"/>
          <a:stretch>
            <a:fillRect/>
          </a:stretch>
        </p:blipFill>
        <p:spPr>
          <a:xfrm>
            <a:off x="10414000" y="4978400"/>
            <a:ext cx="1304290" cy="978535"/>
          </a:xfrm>
          <a:prstGeom prst="rect">
            <a:avLst/>
          </a:prstGeom>
        </p:spPr>
      </p:pic>
      <p:cxnSp>
        <p:nvCxnSpPr>
          <p:cNvPr id="105" name="直接箭头连接符 104"/>
          <p:cNvCxnSpPr/>
          <p:nvPr/>
        </p:nvCxnSpPr>
        <p:spPr>
          <a:xfrm>
            <a:off x="8620760" y="5727700"/>
            <a:ext cx="1572895" cy="0"/>
          </a:xfrm>
          <a:prstGeom prst="straightConnector1">
            <a:avLst/>
          </a:prstGeom>
          <a:ln w="34925">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sp>
        <p:nvSpPr>
          <p:cNvPr id="106" name="矩形 105"/>
          <p:cNvSpPr/>
          <p:nvPr>
            <p:custDataLst>
              <p:tags r:id="rId36"/>
            </p:custDataLst>
          </p:nvPr>
        </p:nvSpPr>
        <p:spPr>
          <a:xfrm>
            <a:off x="8762365" y="5057140"/>
            <a:ext cx="1412875" cy="6559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rgbClr val="C00000"/>
                </a:solidFill>
                <a:latin typeface="微软雅黑" panose="020B0503020204020204" pitchFamily="34" charset="-122"/>
                <a:ea typeface="微软雅黑" panose="020B0503020204020204" pitchFamily="34" charset="-122"/>
              </a:rPr>
              <a:t>与真实噪声的区别</a:t>
            </a:r>
            <a:endParaRPr lang="zh-CN" altLang="en-US" sz="2000">
              <a:solidFill>
                <a:srgbClr val="C00000"/>
              </a:solidFill>
              <a:latin typeface="微软雅黑" panose="020B0503020204020204" pitchFamily="34" charset="-122"/>
              <a:ea typeface="微软雅黑" panose="020B0503020204020204" pitchFamily="34" charset="-122"/>
            </a:endParaRPr>
          </a:p>
        </p:txBody>
      </p:sp>
      <p:sp>
        <p:nvSpPr>
          <p:cNvPr id="107" name="圆角矩形 106"/>
          <p:cNvSpPr/>
          <p:nvPr/>
        </p:nvSpPr>
        <p:spPr>
          <a:xfrm>
            <a:off x="4267200" y="4553585"/>
            <a:ext cx="1926590" cy="1297940"/>
          </a:xfrm>
          <a:prstGeom prst="roundRect">
            <a:avLst/>
          </a:prstGeom>
          <a:solidFill>
            <a:schemeClr val="accent6">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sym typeface="+mn-ea"/>
              </a:rPr>
              <a:t>Noise Predicter</a:t>
            </a:r>
            <a:endParaRPr lang="en-US" altLang="zh-CN" sz="2000">
              <a:solidFill>
                <a:schemeClr val="tx1"/>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2" name="文本框 1"/>
              <p:cNvSpPr txBox="1"/>
              <p:nvPr/>
            </p:nvSpPr>
            <p:spPr>
              <a:xfrm>
                <a:off x="1713865" y="1753870"/>
                <a:ext cx="1022350" cy="49149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𝑝</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0</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1</m:t>
                          </m:r>
                        </m:sub>
                      </m:sSub>
                      <m:r>
                        <a:rPr lang="en-US" altLang="zh-CN" sz="2000" i="1">
                          <a:solidFill>
                            <a:schemeClr val="tx1"/>
                          </a:solidFill>
                          <a:latin typeface="Cambria Math" panose="02040503050406030204" charset="0"/>
                          <a:cs typeface="Cambria Math" panose="02040503050406030204" charset="0"/>
                        </a:rPr>
                        <m:t>)</m:t>
                      </m:r>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713865" y="1753870"/>
                <a:ext cx="1022350" cy="491490"/>
              </a:xfrm>
              <a:prstGeom prst="rect">
                <a:avLst/>
              </a:prstGeom>
              <a:blipFill rotWithShape="1">
                <a:blip r:embed="rId37"/>
                <a:stretch>
                  <a:fillRect r="-4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p:cNvSpPr txBox="1"/>
              <p:nvPr/>
            </p:nvSpPr>
            <p:spPr>
              <a:xfrm>
                <a:off x="4213860" y="1747520"/>
                <a:ext cx="1022350" cy="49149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𝑝</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1</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2</m:t>
                          </m:r>
                        </m:sub>
                      </m:sSub>
                      <m:r>
                        <a:rPr lang="en-US" altLang="zh-CN" sz="2000" i="1">
                          <a:solidFill>
                            <a:schemeClr val="tx1"/>
                          </a:solidFill>
                          <a:latin typeface="Cambria Math" panose="02040503050406030204" charset="0"/>
                          <a:cs typeface="Cambria Math" panose="02040503050406030204" charset="0"/>
                        </a:rPr>
                        <m:t>)</m:t>
                      </m:r>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4213860" y="1747520"/>
                <a:ext cx="1022350" cy="491490"/>
              </a:xfrm>
              <a:prstGeom prst="rect">
                <a:avLst/>
              </a:prstGeom>
              <a:blipFill rotWithShape="1">
                <a:blip r:embed="rId38"/>
                <a:stretch>
                  <a:fillRect r="-4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6797675" y="1762125"/>
                <a:ext cx="1022350" cy="49149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𝑝</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2</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3</m:t>
                          </m:r>
                        </m:sub>
                      </m:sSub>
                      <m:r>
                        <a:rPr lang="en-US" altLang="zh-CN" sz="2000" i="1">
                          <a:solidFill>
                            <a:schemeClr val="tx1"/>
                          </a:solidFill>
                          <a:latin typeface="Cambria Math" panose="02040503050406030204" charset="0"/>
                          <a:cs typeface="Cambria Math" panose="02040503050406030204" charset="0"/>
                        </a:rPr>
                        <m:t>)</m:t>
                      </m:r>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6797675" y="1762125"/>
                <a:ext cx="1022350" cy="491490"/>
              </a:xfrm>
              <a:prstGeom prst="rect">
                <a:avLst/>
              </a:prstGeom>
              <a:blipFill rotWithShape="1">
                <a:blip r:embed="rId39"/>
                <a:stretch>
                  <a:fillRect r="-49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9336405" y="1762125"/>
                <a:ext cx="1116965" cy="491490"/>
              </a:xfrm>
              <a:prstGeom prst="rect">
                <a:avLst/>
              </a:prstGeom>
              <a:noFill/>
            </p:spPr>
            <p:txBody>
              <a:bodyPr wrap="square" rtlCol="0" anchor="t">
                <a:spAutoFit/>
              </a:bodyPr>
              <a:p>
                <a:pPr algn="just" hangingPunct="0">
                  <a:lnSpc>
                    <a:spcPct val="130000"/>
                  </a:lnSpc>
                </a:pPr>
                <a14:m>
                  <m:oMathPara xmlns:m="http://schemas.openxmlformats.org/officeDocument/2006/math">
                    <m:oMathParaPr>
                      <m:jc m:val="centerGroup"/>
                    </m:oMathParaPr>
                    <m:oMath xmlns:m="http://schemas.openxmlformats.org/officeDocument/2006/math">
                      <m:r>
                        <a:rPr lang="en-US" altLang="zh-CN" sz="2000" i="1">
                          <a:solidFill>
                            <a:schemeClr val="tx1"/>
                          </a:solidFill>
                          <a:latin typeface="Cambria Math" panose="02040503050406030204" charset="0"/>
                          <a:cs typeface="Cambria Math" panose="02040503050406030204" charset="0"/>
                        </a:rPr>
                        <m:t>𝑝</m:t>
                      </m:r>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ctrlPr>
                        </m:sSubPr>
                        <m:e>
                          <m:r>
                            <a:rPr lang="en-US" altLang="zh-CN" sz="2000" i="1">
                              <a:solidFill>
                                <a:schemeClr val="tx1"/>
                              </a:solidFill>
                              <a:latin typeface="Cambria Math" panose="02040503050406030204" charset="0"/>
                              <a:ea typeface="微软雅黑" panose="020B0503020204020204" pitchFamily="34" charset="-122"/>
                              <a:cs typeface="Cambria Math" panose="02040503050406030204" charset="0"/>
                            </a:rPr>
                            <m:t>𝑥</m:t>
                          </m:r>
                        </m:e>
                        <m:sub>
                          <m:r>
                            <a:rPr lang="en-US" altLang="zh-CN" sz="2000" i="1">
                              <a:solidFill>
                                <a:schemeClr val="tx1"/>
                              </a:solidFill>
                              <a:latin typeface="Cambria Math" panose="02040503050406030204" charset="0"/>
                              <a:ea typeface="MS Mincho" charset="0"/>
                              <a:cs typeface="Cambria Math" panose="02040503050406030204" charset="0"/>
                            </a:rPr>
                            <m:t>𝑡</m:t>
                          </m:r>
                        </m:sub>
                      </m:sSub>
                      <m:r>
                        <a:rPr lang="en-US" altLang="zh-CN" sz="2000" i="1">
                          <a:solidFill>
                            <a:schemeClr val="tx1"/>
                          </a:solidFill>
                          <a:latin typeface="Cambria Math" panose="02040503050406030204" charset="0"/>
                          <a:cs typeface="Cambria Math" panose="02040503050406030204" charset="0"/>
                        </a:rPr>
                        <m:t>|</m:t>
                      </m:r>
                      <m:sSub>
                        <m:sSubPr>
                          <m:ctrlPr>
                            <a:rPr lang="en-US" altLang="zh-CN" sz="2000" i="1">
                              <a:solidFill>
                                <a:schemeClr val="tx1"/>
                              </a:solidFill>
                              <a:latin typeface="Cambria Math" panose="02040503050406030204" charset="0"/>
                              <a:cs typeface="Cambria Math" panose="02040503050406030204" charset="0"/>
                            </a:rPr>
                          </m:ctrlPr>
                        </m:sSubPr>
                        <m:e>
                          <m:r>
                            <a:rPr lang="en-US" altLang="zh-CN" sz="2000" i="1">
                              <a:solidFill>
                                <a:schemeClr val="tx1"/>
                              </a:solidFill>
                              <a:latin typeface="Cambria Math" panose="02040503050406030204" charset="0"/>
                              <a:cs typeface="Cambria Math" panose="02040503050406030204" charset="0"/>
                            </a:rPr>
                            <m:t>𝑥</m:t>
                          </m:r>
                        </m:e>
                        <m:sub>
                          <m:r>
                            <a:rPr lang="en-US" altLang="zh-CN" sz="2000" i="1">
                              <a:solidFill>
                                <a:schemeClr val="tx1"/>
                              </a:solidFill>
                              <a:latin typeface="Cambria Math" panose="02040503050406030204" charset="0"/>
                              <a:cs typeface="Cambria Math" panose="02040503050406030204" charset="0"/>
                            </a:rPr>
                            <m:t>𝑡</m:t>
                          </m:r>
                          <m:r>
                            <a:rPr lang="en-US" altLang="zh-CN" sz="2000" i="1">
                              <a:solidFill>
                                <a:schemeClr val="tx1"/>
                              </a:solidFill>
                              <a:latin typeface="Cambria Math" panose="02040503050406030204" charset="0"/>
                              <a:cs typeface="Cambria Math" panose="02040503050406030204" charset="0"/>
                            </a:rPr>
                            <m:t>+</m:t>
                          </m:r>
                          <m:r>
                            <a:rPr lang="en-US" altLang="zh-CN" sz="2000" i="1">
                              <a:solidFill>
                                <a:schemeClr val="tx1"/>
                              </a:solidFill>
                              <a:latin typeface="Cambria Math" panose="02040503050406030204" charset="0"/>
                              <a:cs typeface="Cambria Math" panose="02040503050406030204" charset="0"/>
                            </a:rPr>
                            <m:t>1</m:t>
                          </m:r>
                        </m:sub>
                      </m:sSub>
                      <m:r>
                        <a:rPr lang="en-US" altLang="zh-CN" sz="2000" i="1">
                          <a:solidFill>
                            <a:schemeClr val="tx1"/>
                          </a:solidFill>
                          <a:latin typeface="Cambria Math" panose="02040503050406030204" charset="0"/>
                          <a:cs typeface="Cambria Math" panose="02040503050406030204" charset="0"/>
                        </a:rPr>
                        <m:t>)</m:t>
                      </m:r>
                    </m:oMath>
                  </m:oMathPara>
                </a14:m>
                <a:endParaRPr lang="en-US" altLang="zh-CN" sz="2000" i="1" spc="100" dirty="0">
                  <a:solidFill>
                    <a:schemeClr val="tx1"/>
                  </a:solidFill>
                  <a:latin typeface="Cambria Math" panose="02040503050406030204" charset="0"/>
                  <a:ea typeface="思源黑体 CN Normal" panose="020B0400000000000000" pitchFamily="34" charset="-122"/>
                  <a:cs typeface="Cambria Math" panose="02040503050406030204"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9336405" y="1762125"/>
                <a:ext cx="1116965" cy="491490"/>
              </a:xfrm>
              <a:prstGeom prst="rect">
                <a:avLst/>
              </a:prstGeom>
              <a:blipFill rotWithShape="1">
                <a:blip r:embed="rId40"/>
                <a:stretch>
                  <a:fillRect r="-8982"/>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a2"/>
          <p:cNvPicPr>
            <a:picLocks noChangeAspect="1"/>
          </p:cNvPicPr>
          <p:nvPr/>
        </p:nvPicPr>
        <p:blipFill>
          <a:blip r:embed="rId1"/>
          <a:stretch>
            <a:fillRect/>
          </a:stretch>
        </p:blipFill>
        <p:spPr>
          <a:xfrm>
            <a:off x="27305" y="0"/>
            <a:ext cx="10719435" cy="6858000"/>
          </a:xfrm>
          <a:prstGeom prst="rect">
            <a:avLst/>
          </a:prstGeom>
          <a:noFill/>
          <a:ln w="9525">
            <a:noFill/>
          </a:ln>
        </p:spPr>
      </p:pic>
      <p:sp>
        <p:nvSpPr>
          <p:cNvPr id="3074" name="标题 3073"/>
          <p:cNvSpPr>
            <a:spLocks noGrp="1"/>
          </p:cNvSpPr>
          <p:nvPr>
            <p:ph type="title"/>
          </p:nvPr>
        </p:nvSpPr>
        <p:spPr>
          <a:xfrm>
            <a:off x="3289300" y="0"/>
            <a:ext cx="7429500" cy="810895"/>
          </a:xfrm>
        </p:spPr>
        <p:txBody>
          <a:bodyPr anchor="ctr" anchorCtr="0">
            <a:normAutofit/>
          </a:bodyPr>
          <a:p>
            <a:pPr marL="0" indent="0" algn="ctr">
              <a:buNone/>
            </a:pPr>
            <a:r>
              <a:rPr lang="zh-CN" altLang="en-US" sz="3200" dirty="0">
                <a:solidFill>
                  <a:schemeClr val="bg1"/>
                </a:solidFill>
              </a:rPr>
              <a:t>扩散模型是如何生成各种图像的？</a:t>
            </a:r>
            <a:endParaRPr lang="zh-CN" altLang="en-US" sz="3200" dirty="0">
              <a:solidFill>
                <a:schemeClr val="bg1"/>
              </a:solidFill>
            </a:endParaRPr>
          </a:p>
        </p:txBody>
      </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矩形 13"/>
          <p:cNvSpPr/>
          <p:nvPr/>
        </p:nvSpPr>
        <p:spPr>
          <a:xfrm>
            <a:off x="11827510" y="6546215"/>
            <a:ext cx="364490" cy="311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latin typeface="+mn-ea"/>
              </a:rPr>
              <a:t>9</a:t>
            </a:r>
            <a:endParaRPr lang="en-US" altLang="zh-CN">
              <a:latin typeface="+mn-ea"/>
            </a:endParaRPr>
          </a:p>
        </p:txBody>
      </p:sp>
      <p:sp>
        <p:nvSpPr>
          <p:cNvPr id="23" name="矩形 22"/>
          <p:cNvSpPr/>
          <p:nvPr/>
        </p:nvSpPr>
        <p:spPr>
          <a:xfrm>
            <a:off x="0" y="5462905"/>
            <a:ext cx="12192635" cy="108267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457200" algn="l" fontAlgn="auto">
              <a:lnSpc>
                <a:spcPct val="125000"/>
              </a:lnSpc>
            </a:pP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如果直接使用</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Diffusion</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模型输出图片，因为输出</a:t>
            </a: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图片</a:t>
            </a:r>
            <a:r>
              <a:rPr 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太大</a:t>
            </a: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，花费的计算资源</a:t>
            </a:r>
            <a:r>
              <a:rPr 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更多</a:t>
            </a: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，效率</a:t>
            </a:r>
            <a:r>
              <a:rPr lang="zh-CN" sz="20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更低</a:t>
            </a: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矩形 65"/>
          <p:cNvSpPr/>
          <p:nvPr/>
        </p:nvSpPr>
        <p:spPr>
          <a:xfrm>
            <a:off x="238125" y="895350"/>
            <a:ext cx="1982470" cy="1141095"/>
          </a:xfrm>
          <a:prstGeom prst="rect">
            <a:avLst/>
          </a:prstGeom>
          <a:noFill/>
          <a:ln w="349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请生成一张黄鹤楼的图片</a:t>
            </a:r>
            <a:endParaRPr lang="zh-CN" altLang="en-US" sz="2000">
              <a:solidFill>
                <a:schemeClr val="tx1"/>
              </a:solidFill>
            </a:endParaRPr>
          </a:p>
        </p:txBody>
      </p:sp>
      <p:cxnSp>
        <p:nvCxnSpPr>
          <p:cNvPr id="81" name="直接箭头连接符 80"/>
          <p:cNvCxnSpPr/>
          <p:nvPr/>
        </p:nvCxnSpPr>
        <p:spPr>
          <a:xfrm>
            <a:off x="2220595" y="1470660"/>
            <a:ext cx="665480" cy="444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9" name="圆角矩形 78"/>
          <p:cNvSpPr/>
          <p:nvPr/>
        </p:nvSpPr>
        <p:spPr>
          <a:xfrm>
            <a:off x="2886075" y="894715"/>
            <a:ext cx="1926590" cy="1141095"/>
          </a:xfrm>
          <a:prstGeom prst="roundRect">
            <a:avLst/>
          </a:prstGeom>
          <a:solidFill>
            <a:schemeClr val="accent5">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sym typeface="+mn-ea"/>
              </a:rPr>
              <a:t>Text Encoder</a:t>
            </a:r>
            <a:endParaRPr lang="en-US" altLang="zh-CN" sz="2000">
              <a:solidFill>
                <a:schemeClr val="tx1"/>
              </a:solidFill>
              <a:latin typeface="微软雅黑" panose="020B0503020204020204" pitchFamily="34" charset="-122"/>
              <a:ea typeface="微软雅黑" panose="020B0503020204020204" pitchFamily="34" charset="-122"/>
              <a:sym typeface="+mn-ea"/>
            </a:endParaRPr>
          </a:p>
        </p:txBody>
      </p:sp>
      <p:cxnSp>
        <p:nvCxnSpPr>
          <p:cNvPr id="69" name="直接箭头连接符 68"/>
          <p:cNvCxnSpPr/>
          <p:nvPr/>
        </p:nvCxnSpPr>
        <p:spPr>
          <a:xfrm flipV="1">
            <a:off x="4812665" y="1457325"/>
            <a:ext cx="611505" cy="444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70" name="矩形 69"/>
          <p:cNvSpPr/>
          <p:nvPr/>
        </p:nvSpPr>
        <p:spPr>
          <a:xfrm>
            <a:off x="5478145" y="894715"/>
            <a:ext cx="444500" cy="1140460"/>
          </a:xfrm>
          <a:prstGeom prst="rect">
            <a:avLst/>
          </a:prstGeom>
          <a:solidFill>
            <a:schemeClr val="accent5">
              <a:lumMod val="20000"/>
              <a:lumOff val="8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1" name="矩形 70"/>
          <p:cNvSpPr/>
          <p:nvPr/>
        </p:nvSpPr>
        <p:spPr>
          <a:xfrm>
            <a:off x="6091555" y="894715"/>
            <a:ext cx="444500" cy="1140460"/>
          </a:xfrm>
          <a:prstGeom prst="rect">
            <a:avLst/>
          </a:prstGeom>
          <a:solidFill>
            <a:schemeClr val="accent5">
              <a:lumMod val="60000"/>
              <a:lumOff val="40000"/>
            </a:schemeClr>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矩形 71"/>
          <p:cNvSpPr/>
          <p:nvPr/>
        </p:nvSpPr>
        <p:spPr>
          <a:xfrm>
            <a:off x="6704965" y="894715"/>
            <a:ext cx="444500" cy="1140460"/>
          </a:xfrm>
          <a:prstGeom prst="rect">
            <a:avLst/>
          </a:prstGeom>
          <a:solidFill>
            <a:srgbClr val="456DA0"/>
          </a:solidFill>
          <a:ln w="158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3" name="圆角矩形 72"/>
          <p:cNvSpPr/>
          <p:nvPr/>
        </p:nvSpPr>
        <p:spPr>
          <a:xfrm>
            <a:off x="5350510" y="2636520"/>
            <a:ext cx="1926590" cy="1141095"/>
          </a:xfrm>
          <a:prstGeom prst="roundRect">
            <a:avLst/>
          </a:prstGeom>
          <a:solidFill>
            <a:schemeClr val="accent3">
              <a:lumMod val="40000"/>
              <a:lumOff val="6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sym typeface="+mn-ea"/>
              </a:rPr>
              <a:t>Diffusion</a:t>
            </a:r>
            <a:endParaRPr lang="en-US" altLang="zh-CN" sz="2000">
              <a:solidFill>
                <a:schemeClr val="tx1"/>
              </a:solidFill>
              <a:latin typeface="微软雅黑" panose="020B0503020204020204" pitchFamily="34" charset="-122"/>
              <a:ea typeface="微软雅黑" panose="020B0503020204020204" pitchFamily="34" charset="-122"/>
              <a:sym typeface="+mn-ea"/>
            </a:endParaRPr>
          </a:p>
        </p:txBody>
      </p:sp>
      <p:cxnSp>
        <p:nvCxnSpPr>
          <p:cNvPr id="74" name="直接箭头连接符 73"/>
          <p:cNvCxnSpPr/>
          <p:nvPr/>
        </p:nvCxnSpPr>
        <p:spPr>
          <a:xfrm>
            <a:off x="6304915" y="2064385"/>
            <a:ext cx="8890" cy="54229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0" name="直接箭头连接符 79"/>
          <p:cNvCxnSpPr/>
          <p:nvPr/>
        </p:nvCxnSpPr>
        <p:spPr>
          <a:xfrm flipV="1">
            <a:off x="4084955" y="3210560"/>
            <a:ext cx="1085850" cy="1270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nvCxnSpPr>
        <p:spPr>
          <a:xfrm>
            <a:off x="6313805" y="3795395"/>
            <a:ext cx="8255" cy="478790"/>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grpSp>
        <p:nvGrpSpPr>
          <p:cNvPr id="124" name="组合 123"/>
          <p:cNvGrpSpPr/>
          <p:nvPr/>
        </p:nvGrpSpPr>
        <p:grpSpPr>
          <a:xfrm>
            <a:off x="2807970" y="2636520"/>
            <a:ext cx="1097280" cy="1033780"/>
            <a:chOff x="3767" y="4412"/>
            <a:chExt cx="2016" cy="2138"/>
          </a:xfrm>
        </p:grpSpPr>
        <p:sp>
          <p:nvSpPr>
            <p:cNvPr id="101" name="矩形 100"/>
            <p:cNvSpPr/>
            <p:nvPr/>
          </p:nvSpPr>
          <p:spPr>
            <a:xfrm>
              <a:off x="3767" y="4412"/>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矩形 106"/>
            <p:cNvSpPr/>
            <p:nvPr/>
          </p:nvSpPr>
          <p:spPr>
            <a:xfrm>
              <a:off x="4439" y="4412"/>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8" name="矩形 107"/>
            <p:cNvSpPr/>
            <p:nvPr/>
          </p:nvSpPr>
          <p:spPr>
            <a:xfrm>
              <a:off x="5111" y="4412"/>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矩形 108"/>
            <p:cNvSpPr/>
            <p:nvPr/>
          </p:nvSpPr>
          <p:spPr>
            <a:xfrm>
              <a:off x="3767" y="5125"/>
              <a:ext cx="672" cy="713"/>
            </a:xfrm>
            <a:prstGeom prst="rect">
              <a:avLst/>
            </a:prstGeom>
            <a:solidFill>
              <a:schemeClr val="accent2">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0" name="矩形 109"/>
            <p:cNvSpPr/>
            <p:nvPr/>
          </p:nvSpPr>
          <p:spPr>
            <a:xfrm>
              <a:off x="4439" y="5125"/>
              <a:ext cx="672" cy="713"/>
            </a:xfrm>
            <a:prstGeom prst="rect">
              <a:avLst/>
            </a:prstGeom>
            <a:solidFill>
              <a:schemeClr val="accent2">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1" name="矩形 110"/>
            <p:cNvSpPr/>
            <p:nvPr/>
          </p:nvSpPr>
          <p:spPr>
            <a:xfrm>
              <a:off x="5111" y="5125"/>
              <a:ext cx="672" cy="713"/>
            </a:xfrm>
            <a:prstGeom prst="rect">
              <a:avLst/>
            </a:prstGeom>
            <a:solidFill>
              <a:schemeClr val="accent2">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2" name="矩形 111"/>
            <p:cNvSpPr/>
            <p:nvPr/>
          </p:nvSpPr>
          <p:spPr>
            <a:xfrm>
              <a:off x="3767" y="5838"/>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3" name="矩形 112"/>
            <p:cNvSpPr/>
            <p:nvPr/>
          </p:nvSpPr>
          <p:spPr>
            <a:xfrm>
              <a:off x="4439" y="5838"/>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4" name="矩形 113"/>
            <p:cNvSpPr/>
            <p:nvPr/>
          </p:nvSpPr>
          <p:spPr>
            <a:xfrm>
              <a:off x="5111" y="5838"/>
              <a:ext cx="672" cy="713"/>
            </a:xfrm>
            <a:prstGeom prst="rect">
              <a:avLst/>
            </a:prstGeom>
            <a:solidFill>
              <a:schemeClr val="accent3">
                <a:lumMod val="20000"/>
                <a:lumOff val="8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25" name="组合 124"/>
          <p:cNvGrpSpPr/>
          <p:nvPr/>
        </p:nvGrpSpPr>
        <p:grpSpPr>
          <a:xfrm>
            <a:off x="5734685" y="4268470"/>
            <a:ext cx="1094105" cy="1061085"/>
            <a:chOff x="8949" y="7112"/>
            <a:chExt cx="2016" cy="2138"/>
          </a:xfrm>
        </p:grpSpPr>
        <p:sp>
          <p:nvSpPr>
            <p:cNvPr id="115" name="矩形 114"/>
            <p:cNvSpPr/>
            <p:nvPr/>
          </p:nvSpPr>
          <p:spPr>
            <a:xfrm>
              <a:off x="8949" y="7112"/>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矩形 115"/>
            <p:cNvSpPr/>
            <p:nvPr/>
          </p:nvSpPr>
          <p:spPr>
            <a:xfrm>
              <a:off x="9621"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7" name="矩形 116"/>
            <p:cNvSpPr/>
            <p:nvPr/>
          </p:nvSpPr>
          <p:spPr>
            <a:xfrm>
              <a:off x="10293" y="7112"/>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矩形 117"/>
            <p:cNvSpPr/>
            <p:nvPr/>
          </p:nvSpPr>
          <p:spPr>
            <a:xfrm>
              <a:off x="8949"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9" name="矩形 118"/>
            <p:cNvSpPr/>
            <p:nvPr/>
          </p:nvSpPr>
          <p:spPr>
            <a:xfrm>
              <a:off x="9621" y="7825"/>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矩形 119"/>
            <p:cNvSpPr/>
            <p:nvPr/>
          </p:nvSpPr>
          <p:spPr>
            <a:xfrm>
              <a:off x="10293" y="7825"/>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1" name="矩形 120"/>
            <p:cNvSpPr/>
            <p:nvPr/>
          </p:nvSpPr>
          <p:spPr>
            <a:xfrm>
              <a:off x="8949" y="8538"/>
              <a:ext cx="672" cy="713"/>
            </a:xfrm>
            <a:prstGeom prst="rect">
              <a:avLst/>
            </a:prstGeom>
            <a:solidFill>
              <a:schemeClr val="accent4">
                <a:lumMod val="9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2" name="矩形 121"/>
            <p:cNvSpPr/>
            <p:nvPr/>
          </p:nvSpPr>
          <p:spPr>
            <a:xfrm>
              <a:off x="9621"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3" name="矩形 122"/>
            <p:cNvSpPr/>
            <p:nvPr/>
          </p:nvSpPr>
          <p:spPr>
            <a:xfrm>
              <a:off x="10293" y="8538"/>
              <a:ext cx="672" cy="713"/>
            </a:xfrm>
            <a:prstGeom prst="rect">
              <a:avLst/>
            </a:prstGeom>
            <a:solidFill>
              <a:schemeClr val="accent4">
                <a:lumMod val="75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26" name="圆角矩形 125"/>
          <p:cNvSpPr/>
          <p:nvPr/>
        </p:nvSpPr>
        <p:spPr>
          <a:xfrm>
            <a:off x="9009380" y="4316095"/>
            <a:ext cx="1926590" cy="1141095"/>
          </a:xfrm>
          <a:prstGeom prst="roundRect">
            <a:avLst/>
          </a:prstGeom>
          <a:solidFill>
            <a:schemeClr val="accent6">
              <a:lumMod val="20000"/>
              <a:lumOff val="80000"/>
            </a:schemeClr>
          </a:solidFill>
          <a:ln w="3492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sym typeface="+mn-ea"/>
              </a:rPr>
              <a:t>Decoder</a:t>
            </a:r>
            <a:endParaRPr lang="en-US" altLang="zh-CN" sz="2000">
              <a:solidFill>
                <a:schemeClr val="tx1"/>
              </a:solidFill>
              <a:latin typeface="微软雅黑" panose="020B0503020204020204" pitchFamily="34" charset="-122"/>
              <a:ea typeface="微软雅黑" panose="020B0503020204020204" pitchFamily="34" charset="-122"/>
              <a:sym typeface="+mn-ea"/>
            </a:endParaRPr>
          </a:p>
        </p:txBody>
      </p:sp>
      <p:cxnSp>
        <p:nvCxnSpPr>
          <p:cNvPr id="127" name="直接箭头连接符 126"/>
          <p:cNvCxnSpPr/>
          <p:nvPr/>
        </p:nvCxnSpPr>
        <p:spPr>
          <a:xfrm flipV="1">
            <a:off x="6906260" y="4867275"/>
            <a:ext cx="2031365" cy="190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128" name="直接箭头连接符 127"/>
          <p:cNvCxnSpPr/>
          <p:nvPr/>
        </p:nvCxnSpPr>
        <p:spPr>
          <a:xfrm flipH="1" flipV="1">
            <a:off x="9972675" y="3890645"/>
            <a:ext cx="635" cy="389255"/>
          </a:xfrm>
          <a:prstGeom prst="straightConnector1">
            <a:avLst/>
          </a:prstGeom>
          <a:ln w="34925">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29" name="图片 128" descr="1"/>
          <p:cNvPicPr>
            <a:picLocks noChangeAspect="1"/>
          </p:cNvPicPr>
          <p:nvPr/>
        </p:nvPicPr>
        <p:blipFill>
          <a:blip r:embed="rId2"/>
          <a:stretch>
            <a:fillRect/>
          </a:stretch>
        </p:blipFill>
        <p:spPr>
          <a:xfrm>
            <a:off x="9321165" y="2835910"/>
            <a:ext cx="1304290" cy="978535"/>
          </a:xfrm>
          <a:prstGeom prst="rect">
            <a:avLst/>
          </a:prstGeom>
        </p:spPr>
      </p:pic>
      <p:sp>
        <p:nvSpPr>
          <p:cNvPr id="130" name="矩形 129"/>
          <p:cNvSpPr/>
          <p:nvPr>
            <p:custDataLst>
              <p:tags r:id="rId3"/>
            </p:custDataLst>
          </p:nvPr>
        </p:nvSpPr>
        <p:spPr>
          <a:xfrm>
            <a:off x="2562225" y="3777615"/>
            <a:ext cx="152273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高斯噪声</a:t>
            </a:r>
            <a:endParaRPr lang="zh-CN" altLang="en-US" sz="2000">
              <a:solidFill>
                <a:schemeClr val="tx1"/>
              </a:solidFill>
            </a:endParaRPr>
          </a:p>
        </p:txBody>
      </p:sp>
      <p:sp>
        <p:nvSpPr>
          <p:cNvPr id="131" name="矩形 130"/>
          <p:cNvSpPr/>
          <p:nvPr>
            <p:custDataLst>
              <p:tags r:id="rId4"/>
            </p:custDataLst>
          </p:nvPr>
        </p:nvSpPr>
        <p:spPr>
          <a:xfrm>
            <a:off x="5617845" y="5220970"/>
            <a:ext cx="1252220" cy="71564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tx1"/>
                </a:solidFill>
              </a:rPr>
              <a:t>潜在表征</a:t>
            </a:r>
            <a:endParaRPr lang="zh-CN" altLang="en-US" sz="2000">
              <a:solidFill>
                <a:schemeClr val="tx1"/>
              </a:solidFill>
            </a:endParaRPr>
          </a:p>
        </p:txBody>
      </p:sp>
      <p:sp>
        <p:nvSpPr>
          <p:cNvPr id="60" name="矩形 59"/>
          <p:cNvSpPr/>
          <p:nvPr>
            <p:custDataLst>
              <p:tags r:id="rId5"/>
            </p:custDataLst>
          </p:nvPr>
        </p:nvSpPr>
        <p:spPr>
          <a:xfrm>
            <a:off x="10494010" y="3137535"/>
            <a:ext cx="163576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256*256*3</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2" name="矩形 1"/>
          <p:cNvSpPr/>
          <p:nvPr>
            <p:custDataLst>
              <p:tags r:id="rId6"/>
            </p:custDataLst>
          </p:nvPr>
        </p:nvSpPr>
        <p:spPr>
          <a:xfrm>
            <a:off x="4258945" y="4629785"/>
            <a:ext cx="1635760" cy="34099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tx1"/>
                </a:solidFill>
                <a:latin typeface="微软雅黑" panose="020B0503020204020204" pitchFamily="34" charset="-122"/>
                <a:ea typeface="微软雅黑" panose="020B0503020204020204" pitchFamily="34" charset="-122"/>
              </a:rPr>
              <a:t>32*32*4</a:t>
            </a:r>
            <a:endParaRPr lang="zh-CN" altLang="en-US" sz="200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DIAGRAM_VIRTUALLY_FRAME" val="{&quot;height&quot;:378.95,&quot;left&quot;:140.5,&quot;top&quot;:127.35,&quot;width&quot;:707.5}"/>
</p:tagLst>
</file>

<file path=ppt/tags/tag10.xml><?xml version="1.0" encoding="utf-8"?>
<p:tagLst xmlns:p="http://schemas.openxmlformats.org/presentationml/2006/main">
  <p:tag name="KSO_WM_DIAGRAM_VIRTUALLY_FRAME" val="{&quot;height&quot;:378.95,&quot;left&quot;:140.5,&quot;top&quot;:127.35,&quot;width&quot;:707.5}"/>
</p:tagLst>
</file>

<file path=ppt/tags/tag100.xml><?xml version="1.0" encoding="utf-8"?>
<p:tagLst xmlns:p="http://schemas.openxmlformats.org/presentationml/2006/main">
  <p:tag name="KSO_WM_DIAGRAM_VIRTUALLY_FRAME" val="{&quot;height&quot;:378.95,&quot;left&quot;:140.5,&quot;top&quot;:127.35,&quot;width&quot;:707.5}"/>
</p:tagLst>
</file>

<file path=ppt/tags/tag101.xml><?xml version="1.0" encoding="utf-8"?>
<p:tagLst xmlns:p="http://schemas.openxmlformats.org/presentationml/2006/main">
  <p:tag name="KSO_WM_DIAGRAM_VIRTUALLY_FRAME" val="{&quot;height&quot;:378.95,&quot;left&quot;:140.5,&quot;top&quot;:127.35,&quot;width&quot;:707.5}"/>
</p:tagLst>
</file>

<file path=ppt/tags/tag102.xml><?xml version="1.0" encoding="utf-8"?>
<p:tagLst xmlns:p="http://schemas.openxmlformats.org/presentationml/2006/main">
  <p:tag name="KSO_WM_DIAGRAM_VIRTUALLY_FRAME" val="{&quot;height&quot;:378.95,&quot;left&quot;:140.5,&quot;top&quot;:127.35,&quot;width&quot;:707.5}"/>
</p:tagLst>
</file>

<file path=ppt/tags/tag103.xml><?xml version="1.0" encoding="utf-8"?>
<p:tagLst xmlns:p="http://schemas.openxmlformats.org/presentationml/2006/main">
  <p:tag name="KSO_WM_DIAGRAM_VIRTUALLY_FRAME" val="{&quot;height&quot;:378.95,&quot;left&quot;:140.5,&quot;top&quot;:127.35,&quot;width&quot;:707.5}"/>
</p:tagLst>
</file>

<file path=ppt/tags/tag104.xml><?xml version="1.0" encoding="utf-8"?>
<p:tagLst xmlns:p="http://schemas.openxmlformats.org/presentationml/2006/main">
  <p:tag name="KSO_WM_DIAGRAM_VIRTUALLY_FRAME" val="{&quot;height&quot;:378.95,&quot;left&quot;:140.5,&quot;top&quot;:127.35,&quot;width&quot;:707.5}"/>
</p:tagLst>
</file>

<file path=ppt/tags/tag105.xml><?xml version="1.0" encoding="utf-8"?>
<p:tagLst xmlns:p="http://schemas.openxmlformats.org/presentationml/2006/main">
  <p:tag name="KSO_WM_DIAGRAM_VIRTUALLY_FRAME" val="{&quot;height&quot;:378.95,&quot;left&quot;:140.5,&quot;top&quot;:127.35,&quot;width&quot;:707.5}"/>
</p:tagLst>
</file>

<file path=ppt/tags/tag106.xml><?xml version="1.0" encoding="utf-8"?>
<p:tagLst xmlns:p="http://schemas.openxmlformats.org/presentationml/2006/main">
  <p:tag name="KSO_WM_DIAGRAM_VIRTUALLY_FRAME" val="{&quot;height&quot;:378.95,&quot;left&quot;:140.5,&quot;top&quot;:127.35,&quot;width&quot;:707.5}"/>
</p:tagLst>
</file>

<file path=ppt/tags/tag107.xml><?xml version="1.0" encoding="utf-8"?>
<p:tagLst xmlns:p="http://schemas.openxmlformats.org/presentationml/2006/main">
  <p:tag name="KSO_WM_DIAGRAM_VIRTUALLY_FRAME" val="{&quot;height&quot;:378.95,&quot;left&quot;:140.5,&quot;top&quot;:127.35,&quot;width&quot;:707.5}"/>
</p:tagLst>
</file>

<file path=ppt/tags/tag108.xml><?xml version="1.0" encoding="utf-8"?>
<p:tagLst xmlns:p="http://schemas.openxmlformats.org/presentationml/2006/main">
  <p:tag name="KSO_WM_DIAGRAM_VIRTUALLY_FRAME" val="{&quot;height&quot;:378.95,&quot;left&quot;:140.5,&quot;top&quot;:127.35,&quot;width&quot;:707.5}"/>
</p:tagLst>
</file>

<file path=ppt/tags/tag109.xml><?xml version="1.0" encoding="utf-8"?>
<p:tagLst xmlns:p="http://schemas.openxmlformats.org/presentationml/2006/main">
  <p:tag name="KSO_WM_DIAGRAM_VIRTUALLY_FRAME" val="{&quot;height&quot;:378.95,&quot;left&quot;:140.5,&quot;top&quot;:127.35,&quot;width&quot;:707.5}"/>
</p:tagLst>
</file>

<file path=ppt/tags/tag11.xml><?xml version="1.0" encoding="utf-8"?>
<p:tagLst xmlns:p="http://schemas.openxmlformats.org/presentationml/2006/main">
  <p:tag name="KSO_WM_DIAGRAM_VIRTUALLY_FRAME" val="{&quot;height&quot;:378.95,&quot;left&quot;:140.5,&quot;top&quot;:127.35,&quot;width&quot;:707.5}"/>
</p:tagLst>
</file>

<file path=ppt/tags/tag110.xml><?xml version="1.0" encoding="utf-8"?>
<p:tagLst xmlns:p="http://schemas.openxmlformats.org/presentationml/2006/main">
  <p:tag name="KSO_WM_DIAGRAM_VIRTUALLY_FRAME" val="{&quot;height&quot;:378.95,&quot;left&quot;:140.5,&quot;top&quot;:127.35,&quot;width&quot;:707.5}"/>
</p:tagLst>
</file>

<file path=ppt/tags/tag111.xml><?xml version="1.0" encoding="utf-8"?>
<p:tagLst xmlns:p="http://schemas.openxmlformats.org/presentationml/2006/main">
  <p:tag name="KSO_WM_DIAGRAM_VIRTUALLY_FRAME" val="{&quot;height&quot;:378.95,&quot;left&quot;:140.5,&quot;top&quot;:127.35,&quot;width&quot;:707.5}"/>
</p:tagLst>
</file>

<file path=ppt/tags/tag112.xml><?xml version="1.0" encoding="utf-8"?>
<p:tagLst xmlns:p="http://schemas.openxmlformats.org/presentationml/2006/main">
  <p:tag name="KSO_WM_DIAGRAM_VIRTUALLY_FRAME" val="{&quot;height&quot;:378.95,&quot;left&quot;:140.5,&quot;top&quot;:127.35,&quot;width&quot;:707.5}"/>
</p:tagLst>
</file>

<file path=ppt/tags/tag113.xml><?xml version="1.0" encoding="utf-8"?>
<p:tagLst xmlns:p="http://schemas.openxmlformats.org/presentationml/2006/main">
  <p:tag name="KSO_WM_DIAGRAM_VIRTUALLY_FRAME" val="{&quot;height&quot;:378.95,&quot;left&quot;:140.5,&quot;top&quot;:127.35,&quot;width&quot;:707.5}"/>
</p:tagLst>
</file>

<file path=ppt/tags/tag114.xml><?xml version="1.0" encoding="utf-8"?>
<p:tagLst xmlns:p="http://schemas.openxmlformats.org/presentationml/2006/main">
  <p:tag name="KSO_WM_DIAGRAM_VIRTUALLY_FRAME" val="{&quot;height&quot;:378.95,&quot;left&quot;:140.5,&quot;top&quot;:127.35,&quot;width&quot;:707.5}"/>
</p:tagLst>
</file>

<file path=ppt/tags/tag115.xml><?xml version="1.0" encoding="utf-8"?>
<p:tagLst xmlns:p="http://schemas.openxmlformats.org/presentationml/2006/main">
  <p:tag name="KSO_WM_DIAGRAM_VIRTUALLY_FRAME" val="{&quot;height&quot;:378.95,&quot;left&quot;:140.5,&quot;top&quot;:127.35,&quot;width&quot;:707.5}"/>
</p:tagLst>
</file>

<file path=ppt/tags/tag116.xml><?xml version="1.0" encoding="utf-8"?>
<p:tagLst xmlns:p="http://schemas.openxmlformats.org/presentationml/2006/main">
  <p:tag name="KSO_WM_DIAGRAM_VIRTUALLY_FRAME" val="{&quot;height&quot;:378.95,&quot;left&quot;:140.5,&quot;top&quot;:127.35,&quot;width&quot;:707.5}"/>
</p:tagLst>
</file>

<file path=ppt/tags/tag117.xml><?xml version="1.0" encoding="utf-8"?>
<p:tagLst xmlns:p="http://schemas.openxmlformats.org/presentationml/2006/main">
  <p:tag name="KSO_WM_DIAGRAM_VIRTUALLY_FRAME" val="{&quot;height&quot;:378.95,&quot;left&quot;:140.5,&quot;top&quot;:127.35,&quot;width&quot;:707.5}"/>
</p:tagLst>
</file>

<file path=ppt/tags/tag118.xml><?xml version="1.0" encoding="utf-8"?>
<p:tagLst xmlns:p="http://schemas.openxmlformats.org/presentationml/2006/main">
  <p:tag name="KSO_WM_DIAGRAM_VIRTUALLY_FRAME" val="{&quot;height&quot;:378.95,&quot;left&quot;:140.5,&quot;top&quot;:127.35,&quot;width&quot;:707.5}"/>
</p:tagLst>
</file>

<file path=ppt/tags/tag119.xml><?xml version="1.0" encoding="utf-8"?>
<p:tagLst xmlns:p="http://schemas.openxmlformats.org/presentationml/2006/main">
  <p:tag name="KSO_WM_DIAGRAM_VIRTUALLY_FRAME" val="{&quot;height&quot;:378.95,&quot;left&quot;:140.5,&quot;top&quot;:127.35,&quot;width&quot;:707.5}"/>
</p:tagLst>
</file>

<file path=ppt/tags/tag12.xml><?xml version="1.0" encoding="utf-8"?>
<p:tagLst xmlns:p="http://schemas.openxmlformats.org/presentationml/2006/main">
  <p:tag name="KSO_WM_DIAGRAM_VIRTUALLY_FRAME" val="{&quot;height&quot;:378.95,&quot;left&quot;:140.5,&quot;top&quot;:127.35,&quot;width&quot;:707.5}"/>
</p:tagLst>
</file>

<file path=ppt/tags/tag120.xml><?xml version="1.0" encoding="utf-8"?>
<p:tagLst xmlns:p="http://schemas.openxmlformats.org/presentationml/2006/main">
  <p:tag name="KSO_WM_DIAGRAM_VIRTUALLY_FRAME" val="{&quot;height&quot;:378.95,&quot;left&quot;:140.5,&quot;top&quot;:127.35,&quot;width&quot;:707.5}"/>
</p:tagLst>
</file>

<file path=ppt/tags/tag121.xml><?xml version="1.0" encoding="utf-8"?>
<p:tagLst xmlns:p="http://schemas.openxmlformats.org/presentationml/2006/main">
  <p:tag name="KSO_WM_DIAGRAM_VIRTUALLY_FRAME" val="{&quot;height&quot;:378.95,&quot;left&quot;:140.5,&quot;top&quot;:127.35,&quot;width&quot;:707.5}"/>
</p:tagLst>
</file>

<file path=ppt/tags/tag122.xml><?xml version="1.0" encoding="utf-8"?>
<p:tagLst xmlns:p="http://schemas.openxmlformats.org/presentationml/2006/main">
  <p:tag name="KSO_WM_DIAGRAM_VIRTUALLY_FRAME" val="{&quot;height&quot;:378.95,&quot;left&quot;:140.5,&quot;top&quot;:127.35,&quot;width&quot;:707.5}"/>
</p:tagLst>
</file>

<file path=ppt/tags/tag123.xml><?xml version="1.0" encoding="utf-8"?>
<p:tagLst xmlns:p="http://schemas.openxmlformats.org/presentationml/2006/main">
  <p:tag name="KSO_WM_DIAGRAM_VIRTUALLY_FRAME" val="{&quot;height&quot;:378.95,&quot;left&quot;:140.5,&quot;top&quot;:127.35,&quot;width&quot;:707.5}"/>
</p:tagLst>
</file>

<file path=ppt/tags/tag124.xml><?xml version="1.0" encoding="utf-8"?>
<p:tagLst xmlns:p="http://schemas.openxmlformats.org/presentationml/2006/main">
  <p:tag name="KSO_WM_DIAGRAM_VIRTUALLY_FRAME" val="{&quot;height&quot;:378.95,&quot;left&quot;:140.5,&quot;top&quot;:127.35,&quot;width&quot;:707.5}"/>
</p:tagLst>
</file>

<file path=ppt/tags/tag125.xml><?xml version="1.0" encoding="utf-8"?>
<p:tagLst xmlns:p="http://schemas.openxmlformats.org/presentationml/2006/main">
  <p:tag name="KSO_WM_DIAGRAM_VIRTUALLY_FRAME" val="{&quot;height&quot;:378.95,&quot;left&quot;:140.5,&quot;top&quot;:127.35,&quot;width&quot;:707.5}"/>
</p:tagLst>
</file>

<file path=ppt/tags/tag126.xml><?xml version="1.0" encoding="utf-8"?>
<p:tagLst xmlns:p="http://schemas.openxmlformats.org/presentationml/2006/main">
  <p:tag name="KSO_WM_DIAGRAM_VIRTUALLY_FRAME" val="{&quot;height&quot;:378.95,&quot;left&quot;:140.5,&quot;top&quot;:127.35,&quot;width&quot;:707.5}"/>
</p:tagLst>
</file>

<file path=ppt/tags/tag127.xml><?xml version="1.0" encoding="utf-8"?>
<p:tagLst xmlns:p="http://schemas.openxmlformats.org/presentationml/2006/main">
  <p:tag name="KSO_WM_DIAGRAM_VIRTUALLY_FRAME" val="{&quot;height&quot;:378.95,&quot;left&quot;:140.5,&quot;top&quot;:127.35,&quot;width&quot;:707.5}"/>
</p:tagLst>
</file>

<file path=ppt/tags/tag128.xml><?xml version="1.0" encoding="utf-8"?>
<p:tagLst xmlns:p="http://schemas.openxmlformats.org/presentationml/2006/main">
  <p:tag name="KSO_WM_DIAGRAM_VIRTUALLY_FRAME" val="{&quot;height&quot;:378.95,&quot;left&quot;:140.5,&quot;top&quot;:127.35,&quot;width&quot;:707.5}"/>
</p:tagLst>
</file>

<file path=ppt/tags/tag129.xml><?xml version="1.0" encoding="utf-8"?>
<p:tagLst xmlns:p="http://schemas.openxmlformats.org/presentationml/2006/main">
  <p:tag name="KSO_WM_DIAGRAM_VIRTUALLY_FRAME" val="{&quot;height&quot;:378.95,&quot;left&quot;:140.5,&quot;top&quot;:127.35,&quot;width&quot;:707.5}"/>
</p:tagLst>
</file>

<file path=ppt/tags/tag13.xml><?xml version="1.0" encoding="utf-8"?>
<p:tagLst xmlns:p="http://schemas.openxmlformats.org/presentationml/2006/main">
  <p:tag name="KSO_WM_DIAGRAM_VIRTUALLY_FRAME" val="{&quot;height&quot;:378.95,&quot;left&quot;:140.5,&quot;top&quot;:127.35,&quot;width&quot;:707.5}"/>
</p:tagLst>
</file>

<file path=ppt/tags/tag130.xml><?xml version="1.0" encoding="utf-8"?>
<p:tagLst xmlns:p="http://schemas.openxmlformats.org/presentationml/2006/main">
  <p:tag name="KSO_WM_DIAGRAM_VIRTUALLY_FRAME" val="{&quot;height&quot;:378.95,&quot;left&quot;:140.5,&quot;top&quot;:127.35,&quot;width&quot;:707.5}"/>
</p:tagLst>
</file>

<file path=ppt/tags/tag131.xml><?xml version="1.0" encoding="utf-8"?>
<p:tagLst xmlns:p="http://schemas.openxmlformats.org/presentationml/2006/main">
  <p:tag name="KSO_WM_DIAGRAM_VIRTUALLY_FRAME" val="{&quot;height&quot;:378.95,&quot;left&quot;:140.5,&quot;top&quot;:127.35,&quot;width&quot;:707.5}"/>
</p:tagLst>
</file>

<file path=ppt/tags/tag132.xml><?xml version="1.0" encoding="utf-8"?>
<p:tagLst xmlns:p="http://schemas.openxmlformats.org/presentationml/2006/main">
  <p:tag name="KSO_WM_DIAGRAM_VIRTUALLY_FRAME" val="{&quot;height&quot;:378.95,&quot;left&quot;:140.5,&quot;top&quot;:127.35,&quot;width&quot;:707.5}"/>
</p:tagLst>
</file>

<file path=ppt/tags/tag133.xml><?xml version="1.0" encoding="utf-8"?>
<p:tagLst xmlns:p="http://schemas.openxmlformats.org/presentationml/2006/main">
  <p:tag name="KSO_WM_DIAGRAM_VIRTUALLY_FRAME" val="{&quot;height&quot;:378.95,&quot;left&quot;:140.5,&quot;top&quot;:127.35,&quot;width&quot;:707.5}"/>
</p:tagLst>
</file>

<file path=ppt/tags/tag134.xml><?xml version="1.0" encoding="utf-8"?>
<p:tagLst xmlns:p="http://schemas.openxmlformats.org/presentationml/2006/main">
  <p:tag name="KSO_WM_DIAGRAM_VIRTUALLY_FRAME" val="{&quot;height&quot;:378.95,&quot;left&quot;:140.5,&quot;top&quot;:127.35,&quot;width&quot;:707.5}"/>
</p:tagLst>
</file>

<file path=ppt/tags/tag135.xml><?xml version="1.0" encoding="utf-8"?>
<p:tagLst xmlns:p="http://schemas.openxmlformats.org/presentationml/2006/main">
  <p:tag name="KSO_WM_DIAGRAM_VIRTUALLY_FRAME" val="{&quot;height&quot;:378.95,&quot;left&quot;:140.5,&quot;top&quot;:127.35,&quot;width&quot;:707.5}"/>
</p:tagLst>
</file>

<file path=ppt/tags/tag136.xml><?xml version="1.0" encoding="utf-8"?>
<p:tagLst xmlns:p="http://schemas.openxmlformats.org/presentationml/2006/main">
  <p:tag name="KSO_WM_DIAGRAM_VIRTUALLY_FRAME" val="{&quot;height&quot;:378.95,&quot;left&quot;:140.5,&quot;top&quot;:127.35,&quot;width&quot;:707.5}"/>
</p:tagLst>
</file>

<file path=ppt/tags/tag137.xml><?xml version="1.0" encoding="utf-8"?>
<p:tagLst xmlns:p="http://schemas.openxmlformats.org/presentationml/2006/main">
  <p:tag name="KSO_WM_DIAGRAM_VIRTUALLY_FRAME" val="{&quot;height&quot;:378.95,&quot;left&quot;:140.5,&quot;top&quot;:127.35,&quot;width&quot;:707.5}"/>
</p:tagLst>
</file>

<file path=ppt/tags/tag138.xml><?xml version="1.0" encoding="utf-8"?>
<p:tagLst xmlns:p="http://schemas.openxmlformats.org/presentationml/2006/main">
  <p:tag name="KSO_WM_DIAGRAM_VIRTUALLY_FRAME" val="{&quot;height&quot;:378.95,&quot;left&quot;:140.5,&quot;top&quot;:127.35,&quot;width&quot;:707.5}"/>
</p:tagLst>
</file>

<file path=ppt/tags/tag139.xml><?xml version="1.0" encoding="utf-8"?>
<p:tagLst xmlns:p="http://schemas.openxmlformats.org/presentationml/2006/main">
  <p:tag name="KSO_WM_DIAGRAM_VIRTUALLY_FRAME" val="{&quot;height&quot;:378.95,&quot;left&quot;:140.5,&quot;top&quot;:127.35,&quot;width&quot;:707.5}"/>
</p:tagLst>
</file>

<file path=ppt/tags/tag14.xml><?xml version="1.0" encoding="utf-8"?>
<p:tagLst xmlns:p="http://schemas.openxmlformats.org/presentationml/2006/main">
  <p:tag name="KSO_WM_DIAGRAM_VIRTUALLY_FRAME" val="{&quot;height&quot;:378.95,&quot;left&quot;:140.5,&quot;top&quot;:127.35,&quot;width&quot;:707.5}"/>
</p:tagLst>
</file>

<file path=ppt/tags/tag140.xml><?xml version="1.0" encoding="utf-8"?>
<p:tagLst xmlns:p="http://schemas.openxmlformats.org/presentationml/2006/main">
  <p:tag name="KSO_WM_DIAGRAM_VIRTUALLY_FRAME" val="{&quot;height&quot;:378.95,&quot;left&quot;:140.5,&quot;top&quot;:127.35,&quot;width&quot;:707.5}"/>
</p:tagLst>
</file>

<file path=ppt/tags/tag141.xml><?xml version="1.0" encoding="utf-8"?>
<p:tagLst xmlns:p="http://schemas.openxmlformats.org/presentationml/2006/main">
  <p:tag name="KSO_WM_DIAGRAM_VIRTUALLY_FRAME" val="{&quot;height&quot;:378.95,&quot;left&quot;:140.5,&quot;top&quot;:127.35,&quot;width&quot;:707.5}"/>
</p:tagLst>
</file>

<file path=ppt/tags/tag142.xml><?xml version="1.0" encoding="utf-8"?>
<p:tagLst xmlns:p="http://schemas.openxmlformats.org/presentationml/2006/main">
  <p:tag name="KSO_WM_DIAGRAM_VIRTUALLY_FRAME" val="{&quot;height&quot;:378.95,&quot;left&quot;:140.5,&quot;top&quot;:127.35,&quot;width&quot;:707.5}"/>
</p:tagLst>
</file>

<file path=ppt/tags/tag143.xml><?xml version="1.0" encoding="utf-8"?>
<p:tagLst xmlns:p="http://schemas.openxmlformats.org/presentationml/2006/main">
  <p:tag name="KSO_WM_DIAGRAM_VIRTUALLY_FRAME" val="{&quot;height&quot;:378.95,&quot;left&quot;:140.5,&quot;top&quot;:127.35,&quot;width&quot;:707.5}"/>
</p:tagLst>
</file>

<file path=ppt/tags/tag144.xml><?xml version="1.0" encoding="utf-8"?>
<p:tagLst xmlns:p="http://schemas.openxmlformats.org/presentationml/2006/main">
  <p:tag name="KSO_WM_DIAGRAM_VIRTUALLY_FRAME" val="{&quot;height&quot;:378.95,&quot;left&quot;:140.5,&quot;top&quot;:127.35,&quot;width&quot;:707.5}"/>
</p:tagLst>
</file>

<file path=ppt/tags/tag145.xml><?xml version="1.0" encoding="utf-8"?>
<p:tagLst xmlns:p="http://schemas.openxmlformats.org/presentationml/2006/main">
  <p:tag name="KSO_WM_DIAGRAM_VIRTUALLY_FRAME" val="{&quot;height&quot;:378.95,&quot;left&quot;:140.5,&quot;top&quot;:127.35,&quot;width&quot;:707.5}"/>
</p:tagLst>
</file>

<file path=ppt/tags/tag146.xml><?xml version="1.0" encoding="utf-8"?>
<p:tagLst xmlns:p="http://schemas.openxmlformats.org/presentationml/2006/main">
  <p:tag name="KSO_WM_DIAGRAM_VIRTUALLY_FRAME" val="{&quot;height&quot;:378.95,&quot;left&quot;:140.5,&quot;top&quot;:127.35,&quot;width&quot;:707.5}"/>
</p:tagLst>
</file>

<file path=ppt/tags/tag147.xml><?xml version="1.0" encoding="utf-8"?>
<p:tagLst xmlns:p="http://schemas.openxmlformats.org/presentationml/2006/main">
  <p:tag name="KSO_WM_DIAGRAM_VIRTUALLY_FRAME" val="{&quot;height&quot;:378.95,&quot;left&quot;:140.5,&quot;top&quot;:127.35,&quot;width&quot;:707.5}"/>
</p:tagLst>
</file>

<file path=ppt/tags/tag148.xml><?xml version="1.0" encoding="utf-8"?>
<p:tagLst xmlns:p="http://schemas.openxmlformats.org/presentationml/2006/main">
  <p:tag name="ISLIDE.TEMPLATE" val="cd07bc45-8cf5-48a2-8d1d-e901e39ba763"/>
  <p:tag name="commondata" val="eyJoZGlkIjoiZDRhZTIzNjE5ZWU1ZTU0NDg5MTA2NzNkZWI3OTEyZjEifQ=="/>
</p:tagLst>
</file>

<file path=ppt/tags/tag15.xml><?xml version="1.0" encoding="utf-8"?>
<p:tagLst xmlns:p="http://schemas.openxmlformats.org/presentationml/2006/main">
  <p:tag name="KSO_WM_DIAGRAM_VIRTUALLY_FRAME" val="{&quot;height&quot;:378.95,&quot;left&quot;:140.5,&quot;top&quot;:127.35,&quot;width&quot;:707.5}"/>
</p:tagLst>
</file>

<file path=ppt/tags/tag16.xml><?xml version="1.0" encoding="utf-8"?>
<p:tagLst xmlns:p="http://schemas.openxmlformats.org/presentationml/2006/main">
  <p:tag name="KSO_WM_DIAGRAM_VIRTUALLY_FRAME" val="{&quot;height&quot;:378.95,&quot;left&quot;:140.5,&quot;top&quot;:127.35,&quot;width&quot;:707.5}"/>
</p:tagLst>
</file>

<file path=ppt/tags/tag17.xml><?xml version="1.0" encoding="utf-8"?>
<p:tagLst xmlns:p="http://schemas.openxmlformats.org/presentationml/2006/main">
  <p:tag name="KSO_WM_DIAGRAM_VIRTUALLY_FRAME" val="{&quot;height&quot;:378.95,&quot;left&quot;:140.5,&quot;top&quot;:127.35,&quot;width&quot;:707.5}"/>
</p:tagLst>
</file>

<file path=ppt/tags/tag18.xml><?xml version="1.0" encoding="utf-8"?>
<p:tagLst xmlns:p="http://schemas.openxmlformats.org/presentationml/2006/main">
  <p:tag name="KSO_WM_DIAGRAM_VIRTUALLY_FRAME" val="{&quot;height&quot;:378.95,&quot;left&quot;:140.5,&quot;top&quot;:127.35,&quot;width&quot;:707.5}"/>
</p:tagLst>
</file>

<file path=ppt/tags/tag19.xml><?xml version="1.0" encoding="utf-8"?>
<p:tagLst xmlns:p="http://schemas.openxmlformats.org/presentationml/2006/main">
  <p:tag name="KSO_WM_DIAGRAM_VIRTUALLY_FRAME" val="{&quot;height&quot;:341.25,&quot;left&quot;:161.3,&quot;top&quot;:127.35,&quot;width&quot;:686.7}"/>
</p:tagLst>
</file>

<file path=ppt/tags/tag2.xml><?xml version="1.0" encoding="utf-8"?>
<p:tagLst xmlns:p="http://schemas.openxmlformats.org/presentationml/2006/main">
  <p:tag name="KSO_WM_DIAGRAM_VIRTUALLY_FRAME" val="{&quot;height&quot;:378.95,&quot;left&quot;:140.5,&quot;top&quot;:127.35,&quot;width&quot;:707.5}"/>
</p:tagLst>
</file>

<file path=ppt/tags/tag20.xml><?xml version="1.0" encoding="utf-8"?>
<p:tagLst xmlns:p="http://schemas.openxmlformats.org/presentationml/2006/main">
  <p:tag name="KSO_WM_DIAGRAM_VIRTUALLY_FRAME" val="{&quot;height&quot;:378.95,&quot;left&quot;:140.5,&quot;top&quot;:127.35,&quot;width&quot;:707.5}"/>
</p:tagLst>
</file>

<file path=ppt/tags/tag21.xml><?xml version="1.0" encoding="utf-8"?>
<p:tagLst xmlns:p="http://schemas.openxmlformats.org/presentationml/2006/main">
  <p:tag name="KSO_WM_DIAGRAM_VIRTUALLY_FRAME" val="{&quot;height&quot;:378.95,&quot;left&quot;:140.5,&quot;top&quot;:127.35,&quot;width&quot;:707.5}"/>
</p:tagLst>
</file>

<file path=ppt/tags/tag22.xml><?xml version="1.0" encoding="utf-8"?>
<p:tagLst xmlns:p="http://schemas.openxmlformats.org/presentationml/2006/main">
  <p:tag name="KSO_WM_DIAGRAM_VIRTUALLY_FRAME" val="{&quot;height&quot;:378.95,&quot;left&quot;:140.5,&quot;top&quot;:127.35,&quot;width&quot;:707.5}"/>
</p:tagLst>
</file>

<file path=ppt/tags/tag23.xml><?xml version="1.0" encoding="utf-8"?>
<p:tagLst xmlns:p="http://schemas.openxmlformats.org/presentationml/2006/main">
  <p:tag name="KSO_WM_DIAGRAM_VIRTUALLY_FRAME" val="{&quot;height&quot;:378.95,&quot;left&quot;:140.5,&quot;top&quot;:127.35,&quot;width&quot;:707.5}"/>
</p:tagLst>
</file>

<file path=ppt/tags/tag24.xml><?xml version="1.0" encoding="utf-8"?>
<p:tagLst xmlns:p="http://schemas.openxmlformats.org/presentationml/2006/main">
  <p:tag name="KSO_WM_DIAGRAM_VIRTUALLY_FRAME" val="{&quot;height&quot;:378.95,&quot;left&quot;:140.5,&quot;top&quot;:127.35,&quot;width&quot;:707.5}"/>
</p:tagLst>
</file>

<file path=ppt/tags/tag25.xml><?xml version="1.0" encoding="utf-8"?>
<p:tagLst xmlns:p="http://schemas.openxmlformats.org/presentationml/2006/main">
  <p:tag name="KSO_WM_DIAGRAM_VIRTUALLY_FRAME" val="{&quot;height&quot;:378.95,&quot;left&quot;:140.5,&quot;top&quot;:127.35,&quot;width&quot;:707.5}"/>
</p:tagLst>
</file>

<file path=ppt/tags/tag26.xml><?xml version="1.0" encoding="utf-8"?>
<p:tagLst xmlns:p="http://schemas.openxmlformats.org/presentationml/2006/main">
  <p:tag name="KSO_WM_DIAGRAM_VIRTUALLY_FRAME" val="{&quot;height&quot;:378.95,&quot;left&quot;:140.5,&quot;top&quot;:127.35,&quot;width&quot;:707.5}"/>
</p:tagLst>
</file>

<file path=ppt/tags/tag27.xml><?xml version="1.0" encoding="utf-8"?>
<p:tagLst xmlns:p="http://schemas.openxmlformats.org/presentationml/2006/main">
  <p:tag name="KSO_WM_DIAGRAM_VIRTUALLY_FRAME" val="{&quot;height&quot;:378.95,&quot;left&quot;:140.5,&quot;top&quot;:127.35,&quot;width&quot;:707.5}"/>
</p:tagLst>
</file>

<file path=ppt/tags/tag28.xml><?xml version="1.0" encoding="utf-8"?>
<p:tagLst xmlns:p="http://schemas.openxmlformats.org/presentationml/2006/main">
  <p:tag name="KSO_WM_DIAGRAM_VIRTUALLY_FRAME" val="{&quot;height&quot;:378.95,&quot;left&quot;:140.5,&quot;top&quot;:127.35,&quot;width&quot;:707.5}"/>
</p:tagLst>
</file>

<file path=ppt/tags/tag29.xml><?xml version="1.0" encoding="utf-8"?>
<p:tagLst xmlns:p="http://schemas.openxmlformats.org/presentationml/2006/main">
  <p:tag name="KSO_WM_DIAGRAM_VIRTUALLY_FRAME" val="{&quot;height&quot;:378.95,&quot;left&quot;:140.5,&quot;top&quot;:127.35,&quot;width&quot;:707.5}"/>
</p:tagLst>
</file>

<file path=ppt/tags/tag3.xml><?xml version="1.0" encoding="utf-8"?>
<p:tagLst xmlns:p="http://schemas.openxmlformats.org/presentationml/2006/main">
  <p:tag name="KSO_WM_DIAGRAM_VIRTUALLY_FRAME" val="{&quot;height&quot;:378.95,&quot;left&quot;:140.5,&quot;top&quot;:127.35,&quot;width&quot;:707.5}"/>
</p:tagLst>
</file>

<file path=ppt/tags/tag30.xml><?xml version="1.0" encoding="utf-8"?>
<p:tagLst xmlns:p="http://schemas.openxmlformats.org/presentationml/2006/main">
  <p:tag name="KSO_WM_DIAGRAM_VIRTUALLY_FRAME" val="{&quot;height&quot;:378.95,&quot;left&quot;:140.5,&quot;top&quot;:127.35,&quot;width&quot;:707.5}"/>
</p:tagLst>
</file>

<file path=ppt/tags/tag31.xml><?xml version="1.0" encoding="utf-8"?>
<p:tagLst xmlns:p="http://schemas.openxmlformats.org/presentationml/2006/main">
  <p:tag name="KSO_WM_DIAGRAM_VIRTUALLY_FRAME" val="{&quot;height&quot;:378.95,&quot;left&quot;:140.5,&quot;top&quot;:127.35,&quot;width&quot;:707.5}"/>
</p:tagLst>
</file>

<file path=ppt/tags/tag32.xml><?xml version="1.0" encoding="utf-8"?>
<p:tagLst xmlns:p="http://schemas.openxmlformats.org/presentationml/2006/main">
  <p:tag name="KSO_WM_DIAGRAM_VIRTUALLY_FRAME" val="{&quot;height&quot;:378.95,&quot;left&quot;:140.5,&quot;top&quot;:127.35,&quot;width&quot;:707.5}"/>
</p:tagLst>
</file>

<file path=ppt/tags/tag33.xml><?xml version="1.0" encoding="utf-8"?>
<p:tagLst xmlns:p="http://schemas.openxmlformats.org/presentationml/2006/main">
  <p:tag name="KSO_WM_DIAGRAM_VIRTUALLY_FRAME" val="{&quot;height&quot;:378.95,&quot;left&quot;:140.5,&quot;top&quot;:127.35,&quot;width&quot;:707.5}"/>
</p:tagLst>
</file>

<file path=ppt/tags/tag34.xml><?xml version="1.0" encoding="utf-8"?>
<p:tagLst xmlns:p="http://schemas.openxmlformats.org/presentationml/2006/main">
  <p:tag name="KSO_WM_DIAGRAM_VIRTUALLY_FRAME" val="{&quot;height&quot;:378.95,&quot;left&quot;:140.5,&quot;top&quot;:127.35,&quot;width&quot;:707.5}"/>
</p:tagLst>
</file>

<file path=ppt/tags/tag35.xml><?xml version="1.0" encoding="utf-8"?>
<p:tagLst xmlns:p="http://schemas.openxmlformats.org/presentationml/2006/main">
  <p:tag name="KSO_WM_DIAGRAM_VIRTUALLY_FRAME" val="{&quot;height&quot;:378.95,&quot;left&quot;:140.5,&quot;top&quot;:127.35,&quot;width&quot;:707.5}"/>
</p:tagLst>
</file>

<file path=ppt/tags/tag36.xml><?xml version="1.0" encoding="utf-8"?>
<p:tagLst xmlns:p="http://schemas.openxmlformats.org/presentationml/2006/main">
  <p:tag name="KSO_WM_DIAGRAM_VIRTUALLY_FRAME" val="{&quot;height&quot;:378.95,&quot;left&quot;:140.5,&quot;top&quot;:127.35,&quot;width&quot;:707.5}"/>
</p:tagLst>
</file>

<file path=ppt/tags/tag37.xml><?xml version="1.0" encoding="utf-8"?>
<p:tagLst xmlns:p="http://schemas.openxmlformats.org/presentationml/2006/main">
  <p:tag name="KSO_WM_DIAGRAM_VIRTUALLY_FRAME" val="{&quot;height&quot;:378.95,&quot;left&quot;:140.5,&quot;top&quot;:127.35,&quot;width&quot;:707.5}"/>
</p:tagLst>
</file>

<file path=ppt/tags/tag38.xml><?xml version="1.0" encoding="utf-8"?>
<p:tagLst xmlns:p="http://schemas.openxmlformats.org/presentationml/2006/main">
  <p:tag name="KSO_WM_DIAGRAM_VIRTUALLY_FRAME" val="{&quot;height&quot;:378.95,&quot;left&quot;:140.5,&quot;top&quot;:127.35,&quot;width&quot;:707.5}"/>
</p:tagLst>
</file>

<file path=ppt/tags/tag39.xml><?xml version="1.0" encoding="utf-8"?>
<p:tagLst xmlns:p="http://schemas.openxmlformats.org/presentationml/2006/main">
  <p:tag name="KSO_WM_DIAGRAM_VIRTUALLY_FRAME" val="{&quot;height&quot;:378.95,&quot;left&quot;:140.5,&quot;top&quot;:127.35,&quot;width&quot;:707.5}"/>
</p:tagLst>
</file>

<file path=ppt/tags/tag4.xml><?xml version="1.0" encoding="utf-8"?>
<p:tagLst xmlns:p="http://schemas.openxmlformats.org/presentationml/2006/main">
  <p:tag name="KSO_WM_DIAGRAM_VIRTUALLY_FRAME" val="{&quot;height&quot;:378.95,&quot;left&quot;:140.5,&quot;top&quot;:127.35,&quot;width&quot;:707.5}"/>
</p:tagLst>
</file>

<file path=ppt/tags/tag40.xml><?xml version="1.0" encoding="utf-8"?>
<p:tagLst xmlns:p="http://schemas.openxmlformats.org/presentationml/2006/main">
  <p:tag name="KSO_WM_DIAGRAM_VIRTUALLY_FRAME" val="{&quot;height&quot;:378.95,&quot;left&quot;:140.5,&quot;top&quot;:127.35,&quot;width&quot;:707.5}"/>
</p:tagLst>
</file>

<file path=ppt/tags/tag41.xml><?xml version="1.0" encoding="utf-8"?>
<p:tagLst xmlns:p="http://schemas.openxmlformats.org/presentationml/2006/main">
  <p:tag name="KSO_WM_DIAGRAM_VIRTUALLY_FRAME" val="{&quot;height&quot;:378.95,&quot;left&quot;:140.5,&quot;top&quot;:127.35,&quot;width&quot;:707.5}"/>
</p:tagLst>
</file>

<file path=ppt/tags/tag42.xml><?xml version="1.0" encoding="utf-8"?>
<p:tagLst xmlns:p="http://schemas.openxmlformats.org/presentationml/2006/main">
  <p:tag name="KSO_WM_DIAGRAM_VIRTUALLY_FRAME" val="{&quot;height&quot;:378.95,&quot;left&quot;:140.5,&quot;top&quot;:127.35,&quot;width&quot;:707.5}"/>
</p:tagLst>
</file>

<file path=ppt/tags/tag43.xml><?xml version="1.0" encoding="utf-8"?>
<p:tagLst xmlns:p="http://schemas.openxmlformats.org/presentationml/2006/main">
  <p:tag name="KSO_WM_DIAGRAM_VIRTUALLY_FRAME" val="{&quot;height&quot;:378.95,&quot;left&quot;:140.5,&quot;top&quot;:127.35,&quot;width&quot;:707.5}"/>
</p:tagLst>
</file>

<file path=ppt/tags/tag44.xml><?xml version="1.0" encoding="utf-8"?>
<p:tagLst xmlns:p="http://schemas.openxmlformats.org/presentationml/2006/main">
  <p:tag name="KSO_WM_DIAGRAM_VIRTUALLY_FRAME" val="{&quot;height&quot;:378.95,&quot;left&quot;:140.5,&quot;top&quot;:127.35,&quot;width&quot;:707.5}"/>
</p:tagLst>
</file>

<file path=ppt/tags/tag45.xml><?xml version="1.0" encoding="utf-8"?>
<p:tagLst xmlns:p="http://schemas.openxmlformats.org/presentationml/2006/main">
  <p:tag name="KSO_WM_DIAGRAM_VIRTUALLY_FRAME" val="{&quot;height&quot;:378.95,&quot;left&quot;:140.5,&quot;top&quot;:127.35,&quot;width&quot;:707.5}"/>
</p:tagLst>
</file>

<file path=ppt/tags/tag46.xml><?xml version="1.0" encoding="utf-8"?>
<p:tagLst xmlns:p="http://schemas.openxmlformats.org/presentationml/2006/main">
  <p:tag name="KSO_WM_DIAGRAM_VIRTUALLY_FRAME" val="{&quot;height&quot;:378.95,&quot;left&quot;:140.5,&quot;top&quot;:127.35,&quot;width&quot;:707.5}"/>
</p:tagLst>
</file>

<file path=ppt/tags/tag47.xml><?xml version="1.0" encoding="utf-8"?>
<p:tagLst xmlns:p="http://schemas.openxmlformats.org/presentationml/2006/main">
  <p:tag name="KSO_WM_DIAGRAM_VIRTUALLY_FRAME" val="{&quot;height&quot;:378.95,&quot;left&quot;:140.5,&quot;top&quot;:127.35,&quot;width&quot;:707.5}"/>
</p:tagLst>
</file>

<file path=ppt/tags/tag48.xml><?xml version="1.0" encoding="utf-8"?>
<p:tagLst xmlns:p="http://schemas.openxmlformats.org/presentationml/2006/main">
  <p:tag name="KSO_WM_DIAGRAM_VIRTUALLY_FRAME" val="{&quot;height&quot;:378.95,&quot;left&quot;:140.5,&quot;top&quot;:127.35,&quot;width&quot;:707.5}"/>
</p:tagLst>
</file>

<file path=ppt/tags/tag49.xml><?xml version="1.0" encoding="utf-8"?>
<p:tagLst xmlns:p="http://schemas.openxmlformats.org/presentationml/2006/main">
  <p:tag name="KSO_WM_DIAGRAM_VIRTUALLY_FRAME" val="{&quot;height&quot;:378.95,&quot;left&quot;:140.5,&quot;top&quot;:127.35,&quot;width&quot;:707.5}"/>
</p:tagLst>
</file>

<file path=ppt/tags/tag5.xml><?xml version="1.0" encoding="utf-8"?>
<p:tagLst xmlns:p="http://schemas.openxmlformats.org/presentationml/2006/main">
  <p:tag name="KSO_WM_DIAGRAM_VIRTUALLY_FRAME" val="{&quot;height&quot;:378.95,&quot;left&quot;:140.5,&quot;top&quot;:127.35,&quot;width&quot;:707.5}"/>
</p:tagLst>
</file>

<file path=ppt/tags/tag50.xml><?xml version="1.0" encoding="utf-8"?>
<p:tagLst xmlns:p="http://schemas.openxmlformats.org/presentationml/2006/main">
  <p:tag name="KSO_WM_DIAGRAM_VIRTUALLY_FRAME" val="{&quot;height&quot;:378.95,&quot;left&quot;:140.5,&quot;top&quot;:127.35,&quot;width&quot;:707.5}"/>
</p:tagLst>
</file>

<file path=ppt/tags/tag51.xml><?xml version="1.0" encoding="utf-8"?>
<p:tagLst xmlns:p="http://schemas.openxmlformats.org/presentationml/2006/main">
  <p:tag name="KSO_WM_DIAGRAM_VIRTUALLY_FRAME" val="{&quot;height&quot;:378.95,&quot;left&quot;:140.5,&quot;top&quot;:127.35,&quot;width&quot;:707.5}"/>
</p:tagLst>
</file>

<file path=ppt/tags/tag52.xml><?xml version="1.0" encoding="utf-8"?>
<p:tagLst xmlns:p="http://schemas.openxmlformats.org/presentationml/2006/main">
  <p:tag name="KSO_WM_DIAGRAM_VIRTUALLY_FRAME" val="{&quot;height&quot;:378.95,&quot;left&quot;:140.5,&quot;top&quot;:127.35,&quot;width&quot;:707.5}"/>
</p:tagLst>
</file>

<file path=ppt/tags/tag53.xml><?xml version="1.0" encoding="utf-8"?>
<p:tagLst xmlns:p="http://schemas.openxmlformats.org/presentationml/2006/main">
  <p:tag name="KSO_WM_DIAGRAM_VIRTUALLY_FRAME" val="{&quot;height&quot;:378.95,&quot;left&quot;:140.5,&quot;top&quot;:127.35,&quot;width&quot;:707.5}"/>
</p:tagLst>
</file>

<file path=ppt/tags/tag54.xml><?xml version="1.0" encoding="utf-8"?>
<p:tagLst xmlns:p="http://schemas.openxmlformats.org/presentationml/2006/main">
  <p:tag name="KSO_WM_DIAGRAM_VIRTUALLY_FRAME" val="{&quot;height&quot;:378.95,&quot;left&quot;:140.5,&quot;top&quot;:127.35,&quot;width&quot;:707.5}"/>
</p:tagLst>
</file>

<file path=ppt/tags/tag55.xml><?xml version="1.0" encoding="utf-8"?>
<p:tagLst xmlns:p="http://schemas.openxmlformats.org/presentationml/2006/main">
  <p:tag name="KSO_WM_DIAGRAM_VIRTUALLY_FRAME" val="{&quot;height&quot;:378.95,&quot;left&quot;:140.5,&quot;top&quot;:127.35,&quot;width&quot;:707.5}"/>
</p:tagLst>
</file>

<file path=ppt/tags/tag56.xml><?xml version="1.0" encoding="utf-8"?>
<p:tagLst xmlns:p="http://schemas.openxmlformats.org/presentationml/2006/main">
  <p:tag name="KSO_WM_DIAGRAM_VIRTUALLY_FRAME" val="{&quot;height&quot;:378.95,&quot;left&quot;:140.5,&quot;top&quot;:127.35,&quot;width&quot;:707.5}"/>
</p:tagLst>
</file>

<file path=ppt/tags/tag57.xml><?xml version="1.0" encoding="utf-8"?>
<p:tagLst xmlns:p="http://schemas.openxmlformats.org/presentationml/2006/main">
  <p:tag name="KSO_WM_DIAGRAM_VIRTUALLY_FRAME" val="{&quot;height&quot;:378.95,&quot;left&quot;:140.5,&quot;top&quot;:127.35,&quot;width&quot;:707.5}"/>
</p:tagLst>
</file>

<file path=ppt/tags/tag58.xml><?xml version="1.0" encoding="utf-8"?>
<p:tagLst xmlns:p="http://schemas.openxmlformats.org/presentationml/2006/main">
  <p:tag name="KSO_WM_DIAGRAM_VIRTUALLY_FRAME" val="{&quot;height&quot;:378.95,&quot;left&quot;:140.5,&quot;top&quot;:127.35,&quot;width&quot;:707.5}"/>
</p:tagLst>
</file>

<file path=ppt/tags/tag59.xml><?xml version="1.0" encoding="utf-8"?>
<p:tagLst xmlns:p="http://schemas.openxmlformats.org/presentationml/2006/main">
  <p:tag name="KSO_WM_DIAGRAM_VIRTUALLY_FRAME" val="{&quot;height&quot;:378.95,&quot;left&quot;:140.5,&quot;top&quot;:127.35,&quot;width&quot;:707.5}"/>
</p:tagLst>
</file>

<file path=ppt/tags/tag6.xml><?xml version="1.0" encoding="utf-8"?>
<p:tagLst xmlns:p="http://schemas.openxmlformats.org/presentationml/2006/main">
  <p:tag name="KSO_WM_DIAGRAM_VIRTUALLY_FRAME" val="{&quot;height&quot;:378.95,&quot;left&quot;:140.5,&quot;top&quot;:127.35,&quot;width&quot;:707.5}"/>
</p:tagLst>
</file>

<file path=ppt/tags/tag60.xml><?xml version="1.0" encoding="utf-8"?>
<p:tagLst xmlns:p="http://schemas.openxmlformats.org/presentationml/2006/main">
  <p:tag name="KSO_WM_DIAGRAM_VIRTUALLY_FRAME" val="{&quot;height&quot;:378.95,&quot;left&quot;:140.5,&quot;top&quot;:127.35,&quot;width&quot;:707.5}"/>
</p:tagLst>
</file>

<file path=ppt/tags/tag61.xml><?xml version="1.0" encoding="utf-8"?>
<p:tagLst xmlns:p="http://schemas.openxmlformats.org/presentationml/2006/main">
  <p:tag name="KSO_WM_DIAGRAM_VIRTUALLY_FRAME" val="{&quot;height&quot;:378.95,&quot;left&quot;:140.5,&quot;top&quot;:127.35,&quot;width&quot;:707.5}"/>
</p:tagLst>
</file>

<file path=ppt/tags/tag62.xml><?xml version="1.0" encoding="utf-8"?>
<p:tagLst xmlns:p="http://schemas.openxmlformats.org/presentationml/2006/main">
  <p:tag name="KSO_WM_DIAGRAM_VIRTUALLY_FRAME" val="{&quot;height&quot;:378.95,&quot;left&quot;:140.5,&quot;top&quot;:127.35,&quot;width&quot;:707.5}"/>
</p:tagLst>
</file>

<file path=ppt/tags/tag63.xml><?xml version="1.0" encoding="utf-8"?>
<p:tagLst xmlns:p="http://schemas.openxmlformats.org/presentationml/2006/main">
  <p:tag name="KSO_WM_DIAGRAM_VIRTUALLY_FRAME" val="{&quot;height&quot;:378.95,&quot;left&quot;:140.5,&quot;top&quot;:127.35,&quot;width&quot;:707.5}"/>
</p:tagLst>
</file>

<file path=ppt/tags/tag64.xml><?xml version="1.0" encoding="utf-8"?>
<p:tagLst xmlns:p="http://schemas.openxmlformats.org/presentationml/2006/main">
  <p:tag name="KSO_WM_DIAGRAM_VIRTUALLY_FRAME" val="{&quot;height&quot;:378.95,&quot;left&quot;:140.5,&quot;top&quot;:127.35,&quot;width&quot;:707.5}"/>
</p:tagLst>
</file>

<file path=ppt/tags/tag65.xml><?xml version="1.0" encoding="utf-8"?>
<p:tagLst xmlns:p="http://schemas.openxmlformats.org/presentationml/2006/main">
  <p:tag name="KSO_WM_DIAGRAM_VIRTUALLY_FRAME" val="{&quot;height&quot;:378.95,&quot;left&quot;:140.5,&quot;top&quot;:127.35,&quot;width&quot;:707.5}"/>
</p:tagLst>
</file>

<file path=ppt/tags/tag66.xml><?xml version="1.0" encoding="utf-8"?>
<p:tagLst xmlns:p="http://schemas.openxmlformats.org/presentationml/2006/main">
  <p:tag name="KSO_WM_DIAGRAM_VIRTUALLY_FRAME" val="{&quot;height&quot;:378.95,&quot;left&quot;:140.5,&quot;top&quot;:127.35,&quot;width&quot;:707.5}"/>
</p:tagLst>
</file>

<file path=ppt/tags/tag67.xml><?xml version="1.0" encoding="utf-8"?>
<p:tagLst xmlns:p="http://schemas.openxmlformats.org/presentationml/2006/main">
  <p:tag name="KSO_WM_DIAGRAM_VIRTUALLY_FRAME" val="{&quot;height&quot;:378.95,&quot;left&quot;:140.5,&quot;top&quot;:127.35,&quot;width&quot;:707.5}"/>
</p:tagLst>
</file>

<file path=ppt/tags/tag68.xml><?xml version="1.0" encoding="utf-8"?>
<p:tagLst xmlns:p="http://schemas.openxmlformats.org/presentationml/2006/main">
  <p:tag name="KSO_WM_DIAGRAM_VIRTUALLY_FRAME" val="{&quot;height&quot;:378.95,&quot;left&quot;:140.5,&quot;top&quot;:127.35,&quot;width&quot;:707.5}"/>
</p:tagLst>
</file>

<file path=ppt/tags/tag69.xml><?xml version="1.0" encoding="utf-8"?>
<p:tagLst xmlns:p="http://schemas.openxmlformats.org/presentationml/2006/main">
  <p:tag name="KSO_WM_DIAGRAM_VIRTUALLY_FRAME" val="{&quot;height&quot;:378.95,&quot;left&quot;:140.5,&quot;top&quot;:127.35,&quot;width&quot;:707.5}"/>
</p:tagLst>
</file>

<file path=ppt/tags/tag7.xml><?xml version="1.0" encoding="utf-8"?>
<p:tagLst xmlns:p="http://schemas.openxmlformats.org/presentationml/2006/main">
  <p:tag name="KSO_WM_DIAGRAM_VIRTUALLY_FRAME" val="{&quot;height&quot;:378.95,&quot;left&quot;:140.5,&quot;top&quot;:127.35,&quot;width&quot;:707.5}"/>
</p:tagLst>
</file>

<file path=ppt/tags/tag70.xml><?xml version="1.0" encoding="utf-8"?>
<p:tagLst xmlns:p="http://schemas.openxmlformats.org/presentationml/2006/main">
  <p:tag name="KSO_WM_DIAGRAM_VIRTUALLY_FRAME" val="{&quot;height&quot;:378.95,&quot;left&quot;:140.5,&quot;top&quot;:127.35,&quot;width&quot;:707.5}"/>
</p:tagLst>
</file>

<file path=ppt/tags/tag71.xml><?xml version="1.0" encoding="utf-8"?>
<p:tagLst xmlns:p="http://schemas.openxmlformats.org/presentationml/2006/main">
  <p:tag name="KSO_WM_DIAGRAM_VIRTUALLY_FRAME" val="{&quot;height&quot;:378.95,&quot;left&quot;:140.5,&quot;top&quot;:127.35,&quot;width&quot;:707.5}"/>
</p:tagLst>
</file>

<file path=ppt/tags/tag72.xml><?xml version="1.0" encoding="utf-8"?>
<p:tagLst xmlns:p="http://schemas.openxmlformats.org/presentationml/2006/main">
  <p:tag name="KSO_WM_DIAGRAM_VIRTUALLY_FRAME" val="{&quot;height&quot;:378.95,&quot;left&quot;:140.5,&quot;top&quot;:127.35,&quot;width&quot;:707.5}"/>
</p:tagLst>
</file>

<file path=ppt/tags/tag73.xml><?xml version="1.0" encoding="utf-8"?>
<p:tagLst xmlns:p="http://schemas.openxmlformats.org/presentationml/2006/main">
  <p:tag name="KSO_WM_DIAGRAM_VIRTUALLY_FRAME" val="{&quot;height&quot;:378.95,&quot;left&quot;:140.5,&quot;top&quot;:127.35,&quot;width&quot;:707.5}"/>
</p:tagLst>
</file>

<file path=ppt/tags/tag74.xml><?xml version="1.0" encoding="utf-8"?>
<p:tagLst xmlns:p="http://schemas.openxmlformats.org/presentationml/2006/main">
  <p:tag name="KSO_WM_DIAGRAM_VIRTUALLY_FRAME" val="{&quot;height&quot;:378.95,&quot;left&quot;:140.5,&quot;top&quot;:127.35,&quot;width&quot;:707.5}"/>
</p:tagLst>
</file>

<file path=ppt/tags/tag75.xml><?xml version="1.0" encoding="utf-8"?>
<p:tagLst xmlns:p="http://schemas.openxmlformats.org/presentationml/2006/main">
  <p:tag name="KSO_WM_DIAGRAM_VIRTUALLY_FRAME" val="{&quot;height&quot;:378.95,&quot;left&quot;:140.5,&quot;top&quot;:127.35,&quot;width&quot;:707.5}"/>
</p:tagLst>
</file>

<file path=ppt/tags/tag76.xml><?xml version="1.0" encoding="utf-8"?>
<p:tagLst xmlns:p="http://schemas.openxmlformats.org/presentationml/2006/main">
  <p:tag name="KSO_WM_DIAGRAM_VIRTUALLY_FRAME" val="{&quot;height&quot;:378.95,&quot;left&quot;:140.5,&quot;top&quot;:127.35,&quot;width&quot;:707.5}"/>
</p:tagLst>
</file>

<file path=ppt/tags/tag77.xml><?xml version="1.0" encoding="utf-8"?>
<p:tagLst xmlns:p="http://schemas.openxmlformats.org/presentationml/2006/main">
  <p:tag name="KSO_WM_DIAGRAM_VIRTUALLY_FRAME" val="{&quot;height&quot;:378.95,&quot;left&quot;:140.5,&quot;top&quot;:127.35,&quot;width&quot;:707.5}"/>
</p:tagLst>
</file>

<file path=ppt/tags/tag78.xml><?xml version="1.0" encoding="utf-8"?>
<p:tagLst xmlns:p="http://schemas.openxmlformats.org/presentationml/2006/main">
  <p:tag name="KSO_WM_DIAGRAM_VIRTUALLY_FRAME" val="{&quot;height&quot;:378.95,&quot;left&quot;:140.5,&quot;top&quot;:127.35,&quot;width&quot;:707.5}"/>
</p:tagLst>
</file>

<file path=ppt/tags/tag79.xml><?xml version="1.0" encoding="utf-8"?>
<p:tagLst xmlns:p="http://schemas.openxmlformats.org/presentationml/2006/main">
  <p:tag name="KSO_WM_DIAGRAM_VIRTUALLY_FRAME" val="{&quot;height&quot;:378.95,&quot;left&quot;:140.5,&quot;top&quot;:127.35,&quot;width&quot;:707.5}"/>
</p:tagLst>
</file>

<file path=ppt/tags/tag8.xml><?xml version="1.0" encoding="utf-8"?>
<p:tagLst xmlns:p="http://schemas.openxmlformats.org/presentationml/2006/main">
  <p:tag name="KSO_WM_DIAGRAM_VIRTUALLY_FRAME" val="{&quot;height&quot;:378.95,&quot;left&quot;:140.5,&quot;top&quot;:127.35,&quot;width&quot;:707.5}"/>
</p:tagLst>
</file>

<file path=ppt/tags/tag80.xml><?xml version="1.0" encoding="utf-8"?>
<p:tagLst xmlns:p="http://schemas.openxmlformats.org/presentationml/2006/main">
  <p:tag name="KSO_WM_DIAGRAM_VIRTUALLY_FRAME" val="{&quot;height&quot;:378.95,&quot;left&quot;:140.5,&quot;top&quot;:127.35,&quot;width&quot;:707.5}"/>
</p:tagLst>
</file>

<file path=ppt/tags/tag81.xml><?xml version="1.0" encoding="utf-8"?>
<p:tagLst xmlns:p="http://schemas.openxmlformats.org/presentationml/2006/main">
  <p:tag name="KSO_WM_DIAGRAM_VIRTUALLY_FRAME" val="{&quot;height&quot;:378.95,&quot;left&quot;:140.5,&quot;top&quot;:127.35,&quot;width&quot;:707.5}"/>
</p:tagLst>
</file>

<file path=ppt/tags/tag82.xml><?xml version="1.0" encoding="utf-8"?>
<p:tagLst xmlns:p="http://schemas.openxmlformats.org/presentationml/2006/main">
  <p:tag name="KSO_WM_DIAGRAM_VIRTUALLY_FRAME" val="{&quot;height&quot;:378.95,&quot;left&quot;:140.5,&quot;top&quot;:127.35,&quot;width&quot;:707.5}"/>
</p:tagLst>
</file>

<file path=ppt/tags/tag83.xml><?xml version="1.0" encoding="utf-8"?>
<p:tagLst xmlns:p="http://schemas.openxmlformats.org/presentationml/2006/main">
  <p:tag name="KSO_WM_DIAGRAM_VIRTUALLY_FRAME" val="{&quot;height&quot;:378.95,&quot;left&quot;:140.5,&quot;top&quot;:127.35,&quot;width&quot;:707.5}"/>
</p:tagLst>
</file>

<file path=ppt/tags/tag84.xml><?xml version="1.0" encoding="utf-8"?>
<p:tagLst xmlns:p="http://schemas.openxmlformats.org/presentationml/2006/main">
  <p:tag name="KSO_WM_DIAGRAM_VIRTUALLY_FRAME" val="{&quot;height&quot;:378.95,&quot;left&quot;:140.5,&quot;top&quot;:127.35,&quot;width&quot;:707.5}"/>
</p:tagLst>
</file>

<file path=ppt/tags/tag85.xml><?xml version="1.0" encoding="utf-8"?>
<p:tagLst xmlns:p="http://schemas.openxmlformats.org/presentationml/2006/main">
  <p:tag name="KSO_WM_DIAGRAM_VIRTUALLY_FRAME" val="{&quot;height&quot;:378.95,&quot;left&quot;:140.5,&quot;top&quot;:127.35,&quot;width&quot;:707.5}"/>
</p:tagLst>
</file>

<file path=ppt/tags/tag86.xml><?xml version="1.0" encoding="utf-8"?>
<p:tagLst xmlns:p="http://schemas.openxmlformats.org/presentationml/2006/main">
  <p:tag name="KSO_WM_DIAGRAM_VIRTUALLY_FRAME" val="{&quot;height&quot;:378.95,&quot;left&quot;:140.5,&quot;top&quot;:127.35,&quot;width&quot;:707.5}"/>
</p:tagLst>
</file>

<file path=ppt/tags/tag87.xml><?xml version="1.0" encoding="utf-8"?>
<p:tagLst xmlns:p="http://schemas.openxmlformats.org/presentationml/2006/main">
  <p:tag name="KSO_WM_DIAGRAM_VIRTUALLY_FRAME" val="{&quot;height&quot;:378.95,&quot;left&quot;:140.5,&quot;top&quot;:127.35,&quot;width&quot;:707.5}"/>
</p:tagLst>
</file>

<file path=ppt/tags/tag88.xml><?xml version="1.0" encoding="utf-8"?>
<p:tagLst xmlns:p="http://schemas.openxmlformats.org/presentationml/2006/main">
  <p:tag name="KSO_WM_DIAGRAM_VIRTUALLY_FRAME" val="{&quot;height&quot;:378.95,&quot;left&quot;:140.5,&quot;top&quot;:127.35,&quot;width&quot;:707.5}"/>
</p:tagLst>
</file>

<file path=ppt/tags/tag89.xml><?xml version="1.0" encoding="utf-8"?>
<p:tagLst xmlns:p="http://schemas.openxmlformats.org/presentationml/2006/main">
  <p:tag name="KSO_WM_DIAGRAM_VIRTUALLY_FRAME" val="{&quot;height&quot;:378.95,&quot;left&quot;:140.5,&quot;top&quot;:127.35,&quot;width&quot;:707.5}"/>
</p:tagLst>
</file>

<file path=ppt/tags/tag9.xml><?xml version="1.0" encoding="utf-8"?>
<p:tagLst xmlns:p="http://schemas.openxmlformats.org/presentationml/2006/main">
  <p:tag name="KSO_WM_DIAGRAM_VIRTUALLY_FRAME" val="{&quot;height&quot;:378.95,&quot;left&quot;:140.5,&quot;top&quot;:127.35,&quot;width&quot;:707.5}"/>
</p:tagLst>
</file>

<file path=ppt/tags/tag90.xml><?xml version="1.0" encoding="utf-8"?>
<p:tagLst xmlns:p="http://schemas.openxmlformats.org/presentationml/2006/main">
  <p:tag name="KSO_WM_DIAGRAM_VIRTUALLY_FRAME" val="{&quot;height&quot;:378.95,&quot;left&quot;:140.5,&quot;top&quot;:127.35,&quot;width&quot;:707.5}"/>
</p:tagLst>
</file>

<file path=ppt/tags/tag91.xml><?xml version="1.0" encoding="utf-8"?>
<p:tagLst xmlns:p="http://schemas.openxmlformats.org/presentationml/2006/main">
  <p:tag name="KSO_WM_DIAGRAM_VIRTUALLY_FRAME" val="{&quot;height&quot;:378.95,&quot;left&quot;:140.5,&quot;top&quot;:127.35,&quot;width&quot;:707.5}"/>
</p:tagLst>
</file>

<file path=ppt/tags/tag92.xml><?xml version="1.0" encoding="utf-8"?>
<p:tagLst xmlns:p="http://schemas.openxmlformats.org/presentationml/2006/main">
  <p:tag name="KSO_WM_DIAGRAM_VIRTUALLY_FRAME" val="{&quot;height&quot;:378.95,&quot;left&quot;:140.5,&quot;top&quot;:127.35,&quot;width&quot;:707.5}"/>
</p:tagLst>
</file>

<file path=ppt/tags/tag93.xml><?xml version="1.0" encoding="utf-8"?>
<p:tagLst xmlns:p="http://schemas.openxmlformats.org/presentationml/2006/main">
  <p:tag name="KSO_WM_DIAGRAM_VIRTUALLY_FRAME" val="{&quot;height&quot;:378.95,&quot;left&quot;:140.5,&quot;top&quot;:127.35,&quot;width&quot;:707.5}"/>
</p:tagLst>
</file>

<file path=ppt/tags/tag94.xml><?xml version="1.0" encoding="utf-8"?>
<p:tagLst xmlns:p="http://schemas.openxmlformats.org/presentationml/2006/main">
  <p:tag name="KSO_WM_DIAGRAM_VIRTUALLY_FRAME" val="{&quot;height&quot;:378.95,&quot;left&quot;:140.5,&quot;top&quot;:127.35,&quot;width&quot;:707.5}"/>
</p:tagLst>
</file>

<file path=ppt/tags/tag95.xml><?xml version="1.0" encoding="utf-8"?>
<p:tagLst xmlns:p="http://schemas.openxmlformats.org/presentationml/2006/main">
  <p:tag name="KSO_WM_DIAGRAM_VIRTUALLY_FRAME" val="{&quot;height&quot;:378.95,&quot;left&quot;:140.5,&quot;top&quot;:127.35,&quot;width&quot;:707.5}"/>
</p:tagLst>
</file>

<file path=ppt/tags/tag96.xml><?xml version="1.0" encoding="utf-8"?>
<p:tagLst xmlns:p="http://schemas.openxmlformats.org/presentationml/2006/main">
  <p:tag name="KSO_WM_DIAGRAM_VIRTUALLY_FRAME" val="{&quot;height&quot;:378.95,&quot;left&quot;:140.5,&quot;top&quot;:127.35,&quot;width&quot;:707.5}"/>
</p:tagLst>
</file>

<file path=ppt/tags/tag97.xml><?xml version="1.0" encoding="utf-8"?>
<p:tagLst xmlns:p="http://schemas.openxmlformats.org/presentationml/2006/main">
  <p:tag name="KSO_WM_DIAGRAM_VIRTUALLY_FRAME" val="{&quot;height&quot;:378.95,&quot;left&quot;:140.5,&quot;top&quot;:127.35,&quot;width&quot;:707.5}"/>
</p:tagLst>
</file>

<file path=ppt/tags/tag98.xml><?xml version="1.0" encoding="utf-8"?>
<p:tagLst xmlns:p="http://schemas.openxmlformats.org/presentationml/2006/main">
  <p:tag name="KSO_WM_DIAGRAM_VIRTUALLY_FRAME" val="{&quot;height&quot;:378.95,&quot;left&quot;:140.5,&quot;top&quot;:127.35,&quot;width&quot;:707.5}"/>
</p:tagLst>
</file>

<file path=ppt/tags/tag99.xml><?xml version="1.0" encoding="utf-8"?>
<p:tagLst xmlns:p="http://schemas.openxmlformats.org/presentationml/2006/main">
  <p:tag name="KSO_WM_DIAGRAM_VIRTUALLY_FRAME" val="{&quot;height&quot;:378.95,&quot;left&quot;:140.5,&quot;top&quot;:127.35,&quot;width&quot;:707.5}"/>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solidFill>
              <a:schemeClr val="accent4">
                <a:lumMod val="20000"/>
                <a:lumOff val="80000"/>
              </a:schemeClr>
            </a:solidFill>
            <a:latin typeface="思源黑体 CN Normal" panose="020B0400000000000000" pitchFamily="34" charset="-122"/>
            <a:ea typeface="思源黑体 CN Normal" panose="020B04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5168</Words>
  <Application>WPS 演示</Application>
  <PresentationFormat>宽屏</PresentationFormat>
  <Paragraphs>685</Paragraphs>
  <Slides>30</Slides>
  <Notes>41</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宋体</vt:lpstr>
      <vt:lpstr>Wingdings</vt:lpstr>
      <vt:lpstr>思源黑体 CN Normal</vt:lpstr>
      <vt:lpstr>黑体</vt:lpstr>
      <vt:lpstr>微软雅黑</vt:lpstr>
      <vt:lpstr>思源黑体 CN Medium</vt:lpstr>
      <vt:lpstr>思源黑体 CN Heavy</vt:lpstr>
      <vt:lpstr>等线</vt:lpstr>
      <vt:lpstr>Cambria Math</vt:lpstr>
      <vt:lpstr>MS Mincho</vt:lpstr>
      <vt:lpstr>Arial Unicode MS</vt:lpstr>
      <vt:lpstr>Times New Roman</vt:lpstr>
      <vt:lpstr>Segoe Print</vt:lpstr>
      <vt:lpstr>Office 主题​​</vt:lpstr>
      <vt:lpstr>PowerPoint 演示文稿</vt:lpstr>
      <vt:lpstr>PowerPoint 演示文稿</vt:lpstr>
      <vt:lpstr>PowerPoint 演示文稿</vt:lpstr>
      <vt:lpstr>研究背景</vt:lpstr>
      <vt:lpstr>PowerPoint 演示文稿</vt:lpstr>
      <vt:lpstr>什么是扩散模型？</vt:lpstr>
      <vt:lpstr>扩散模型工作过程？</vt:lpstr>
      <vt:lpstr>扩散模型工作过程？</vt:lpstr>
      <vt:lpstr>扩散模型是如何生成各种图像的？</vt:lpstr>
      <vt:lpstr>扩散模型是如何生成各种图像的？</vt:lpstr>
      <vt:lpstr>扩散模型是如何生成各种图像的？</vt:lpstr>
      <vt:lpstr>PowerPoint 演示文稿</vt:lpstr>
      <vt:lpstr>研究动机</vt:lpstr>
      <vt:lpstr>基本定义</vt:lpstr>
      <vt:lpstr>基本定义</vt:lpstr>
      <vt:lpstr>U-NET网络架构</vt:lpstr>
      <vt:lpstr>U-NET网络架构</vt:lpstr>
      <vt:lpstr>Dr.Mo网络架构</vt:lpstr>
      <vt:lpstr>Dr.Mo网络架构</vt:lpstr>
      <vt:lpstr>Dr.Mo网络架构</vt:lpstr>
      <vt:lpstr>Dr.Mo网络架构</vt:lpstr>
      <vt:lpstr>Dr.Mo网络架构</vt:lpstr>
      <vt:lpstr>PowerPoint 演示文稿</vt:lpstr>
      <vt:lpstr>基本参数</vt:lpstr>
      <vt:lpstr>实验结果</vt:lpstr>
      <vt:lpstr>实验结果</vt:lpstr>
      <vt:lpstr>实验结果</vt:lpstr>
      <vt:lpstr>PowerPoint 演示文稿</vt:lpstr>
      <vt:lpstr>总结和思考</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秋风中的落叶</cp:lastModifiedBy>
  <cp:revision>162</cp:revision>
  <dcterms:created xsi:type="dcterms:W3CDTF">2020-04-17T07:46:00Z</dcterms:created>
  <dcterms:modified xsi:type="dcterms:W3CDTF">2024-12-16T09:30:59Z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14FFE66EAC16407CB8750E5B6BA991AC_12</vt:lpwstr>
  </property>
  <property fmtid="{D5CDD505-2E9C-101B-9397-08002B2CF9AE}" pid="3" name="KSOProductBuildVer">
    <vt:lpwstr>2052-12.1.0.19302</vt:lpwstr>
  </property>
</Properties>
</file>